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8" r:id="rId6"/>
    <p:sldId id="269" r:id="rId7"/>
    <p:sldId id="260" r:id="rId8"/>
    <p:sldId id="261" r:id="rId9"/>
    <p:sldId id="262" r:id="rId10"/>
    <p:sldId id="263" r:id="rId11"/>
    <p:sldId id="264" r:id="rId12"/>
    <p:sldId id="265" r:id="rId13"/>
    <p:sldId id="266" r:id="rId14"/>
    <p:sldId id="26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953"/>
    <p:restoredTop sz="94487"/>
  </p:normalViewPr>
  <p:slideViewPr>
    <p:cSldViewPr snapToGrid="0">
      <p:cViewPr varScale="1">
        <p:scale>
          <a:sx n="84" d="100"/>
          <a:sy n="84" d="100"/>
        </p:scale>
        <p:origin x="93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DC9CE-ADC1-D045-5462-D3BA2976F7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FB7D68E-40C1-6277-506E-C8E1ED6538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B44F308-BC52-E81F-A243-18DD3B684E4C}"/>
              </a:ext>
            </a:extLst>
          </p:cNvPr>
          <p:cNvSpPr>
            <a:spLocks noGrp="1"/>
          </p:cNvSpPr>
          <p:nvPr>
            <p:ph type="dt" sz="half" idx="10"/>
          </p:nvPr>
        </p:nvSpPr>
        <p:spPr/>
        <p:txBody>
          <a:bodyPr/>
          <a:lstStyle/>
          <a:p>
            <a:fld id="{78B7AE6E-6D6E-6747-A9D2-C292137FAE4A}" type="datetimeFigureOut">
              <a:rPr lang="en-US" smtClean="0"/>
              <a:t>1/15/25</a:t>
            </a:fld>
            <a:endParaRPr lang="en-US"/>
          </a:p>
        </p:txBody>
      </p:sp>
      <p:sp>
        <p:nvSpPr>
          <p:cNvPr id="5" name="Footer Placeholder 4">
            <a:extLst>
              <a:ext uri="{FF2B5EF4-FFF2-40B4-BE49-F238E27FC236}">
                <a16:creationId xmlns:a16="http://schemas.microsoft.com/office/drawing/2014/main" id="{2D11BE48-4873-1325-E0F8-F5C9197753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96A112-19B7-C68C-7553-C9B94F3B5B8F}"/>
              </a:ext>
            </a:extLst>
          </p:cNvPr>
          <p:cNvSpPr>
            <a:spLocks noGrp="1"/>
          </p:cNvSpPr>
          <p:nvPr>
            <p:ph type="sldNum" sz="quarter" idx="12"/>
          </p:nvPr>
        </p:nvSpPr>
        <p:spPr/>
        <p:txBody>
          <a:bodyPr/>
          <a:lstStyle/>
          <a:p>
            <a:fld id="{68CE72BE-41B0-1146-BA5A-7D33AC794DD6}" type="slidenum">
              <a:rPr lang="en-US" smtClean="0"/>
              <a:t>‹#›</a:t>
            </a:fld>
            <a:endParaRPr lang="en-US"/>
          </a:p>
        </p:txBody>
      </p:sp>
    </p:spTree>
    <p:extLst>
      <p:ext uri="{BB962C8B-B14F-4D97-AF65-F5344CB8AC3E}">
        <p14:creationId xmlns:p14="http://schemas.microsoft.com/office/powerpoint/2010/main" val="473879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58EEC-B808-6FBD-DF27-47D4E71EB3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843887-A62C-94F4-8AA5-A74CF91D7B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FEB160-EBD1-61D2-84D8-9637DEEFC0B5}"/>
              </a:ext>
            </a:extLst>
          </p:cNvPr>
          <p:cNvSpPr>
            <a:spLocks noGrp="1"/>
          </p:cNvSpPr>
          <p:nvPr>
            <p:ph type="dt" sz="half" idx="10"/>
          </p:nvPr>
        </p:nvSpPr>
        <p:spPr/>
        <p:txBody>
          <a:bodyPr/>
          <a:lstStyle/>
          <a:p>
            <a:fld id="{78B7AE6E-6D6E-6747-A9D2-C292137FAE4A}" type="datetimeFigureOut">
              <a:rPr lang="en-US" smtClean="0"/>
              <a:t>1/15/25</a:t>
            </a:fld>
            <a:endParaRPr lang="en-US"/>
          </a:p>
        </p:txBody>
      </p:sp>
      <p:sp>
        <p:nvSpPr>
          <p:cNvPr id="5" name="Footer Placeholder 4">
            <a:extLst>
              <a:ext uri="{FF2B5EF4-FFF2-40B4-BE49-F238E27FC236}">
                <a16:creationId xmlns:a16="http://schemas.microsoft.com/office/drawing/2014/main" id="{9E854B6D-3B16-395F-606D-93B6B828A0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B59B88-6EE3-DA9C-D221-FC917CA18E6F}"/>
              </a:ext>
            </a:extLst>
          </p:cNvPr>
          <p:cNvSpPr>
            <a:spLocks noGrp="1"/>
          </p:cNvSpPr>
          <p:nvPr>
            <p:ph type="sldNum" sz="quarter" idx="12"/>
          </p:nvPr>
        </p:nvSpPr>
        <p:spPr/>
        <p:txBody>
          <a:bodyPr/>
          <a:lstStyle/>
          <a:p>
            <a:fld id="{68CE72BE-41B0-1146-BA5A-7D33AC794DD6}" type="slidenum">
              <a:rPr lang="en-US" smtClean="0"/>
              <a:t>‹#›</a:t>
            </a:fld>
            <a:endParaRPr lang="en-US"/>
          </a:p>
        </p:txBody>
      </p:sp>
    </p:spTree>
    <p:extLst>
      <p:ext uri="{BB962C8B-B14F-4D97-AF65-F5344CB8AC3E}">
        <p14:creationId xmlns:p14="http://schemas.microsoft.com/office/powerpoint/2010/main" val="228241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DE8E18-866D-F2CB-804B-FD9CB3AC08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D700D5-8083-6FAB-A732-16DC0F58F8C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9D7296-2292-37EA-766A-A97EED4A4904}"/>
              </a:ext>
            </a:extLst>
          </p:cNvPr>
          <p:cNvSpPr>
            <a:spLocks noGrp="1"/>
          </p:cNvSpPr>
          <p:nvPr>
            <p:ph type="dt" sz="half" idx="10"/>
          </p:nvPr>
        </p:nvSpPr>
        <p:spPr/>
        <p:txBody>
          <a:bodyPr/>
          <a:lstStyle/>
          <a:p>
            <a:fld id="{78B7AE6E-6D6E-6747-A9D2-C292137FAE4A}" type="datetimeFigureOut">
              <a:rPr lang="en-US" smtClean="0"/>
              <a:t>1/15/25</a:t>
            </a:fld>
            <a:endParaRPr lang="en-US"/>
          </a:p>
        </p:txBody>
      </p:sp>
      <p:sp>
        <p:nvSpPr>
          <p:cNvPr id="5" name="Footer Placeholder 4">
            <a:extLst>
              <a:ext uri="{FF2B5EF4-FFF2-40B4-BE49-F238E27FC236}">
                <a16:creationId xmlns:a16="http://schemas.microsoft.com/office/drawing/2014/main" id="{28E76761-466B-2115-856A-DCB16BB566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08AE67-E86D-DD27-4281-96C48482A2C6}"/>
              </a:ext>
            </a:extLst>
          </p:cNvPr>
          <p:cNvSpPr>
            <a:spLocks noGrp="1"/>
          </p:cNvSpPr>
          <p:nvPr>
            <p:ph type="sldNum" sz="quarter" idx="12"/>
          </p:nvPr>
        </p:nvSpPr>
        <p:spPr/>
        <p:txBody>
          <a:bodyPr/>
          <a:lstStyle/>
          <a:p>
            <a:fld id="{68CE72BE-41B0-1146-BA5A-7D33AC794DD6}" type="slidenum">
              <a:rPr lang="en-US" smtClean="0"/>
              <a:t>‹#›</a:t>
            </a:fld>
            <a:endParaRPr lang="en-US"/>
          </a:p>
        </p:txBody>
      </p:sp>
    </p:spTree>
    <p:extLst>
      <p:ext uri="{BB962C8B-B14F-4D97-AF65-F5344CB8AC3E}">
        <p14:creationId xmlns:p14="http://schemas.microsoft.com/office/powerpoint/2010/main" val="1906307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F6E16-5B0A-856C-1415-9B98622618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C4EB45-E076-6EA8-D054-3E726F58E1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30644A-2BF6-264C-F52E-8A2480585FB7}"/>
              </a:ext>
            </a:extLst>
          </p:cNvPr>
          <p:cNvSpPr>
            <a:spLocks noGrp="1"/>
          </p:cNvSpPr>
          <p:nvPr>
            <p:ph type="dt" sz="half" idx="10"/>
          </p:nvPr>
        </p:nvSpPr>
        <p:spPr/>
        <p:txBody>
          <a:bodyPr/>
          <a:lstStyle/>
          <a:p>
            <a:fld id="{78B7AE6E-6D6E-6747-A9D2-C292137FAE4A}" type="datetimeFigureOut">
              <a:rPr lang="en-US" smtClean="0"/>
              <a:t>1/15/25</a:t>
            </a:fld>
            <a:endParaRPr lang="en-US"/>
          </a:p>
        </p:txBody>
      </p:sp>
      <p:sp>
        <p:nvSpPr>
          <p:cNvPr id="5" name="Footer Placeholder 4">
            <a:extLst>
              <a:ext uri="{FF2B5EF4-FFF2-40B4-BE49-F238E27FC236}">
                <a16:creationId xmlns:a16="http://schemas.microsoft.com/office/drawing/2014/main" id="{EBF92A30-9E21-C8D2-1F53-A199705B79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020164-C753-0959-D849-49E8AC644041}"/>
              </a:ext>
            </a:extLst>
          </p:cNvPr>
          <p:cNvSpPr>
            <a:spLocks noGrp="1"/>
          </p:cNvSpPr>
          <p:nvPr>
            <p:ph type="sldNum" sz="quarter" idx="12"/>
          </p:nvPr>
        </p:nvSpPr>
        <p:spPr/>
        <p:txBody>
          <a:bodyPr/>
          <a:lstStyle/>
          <a:p>
            <a:fld id="{68CE72BE-41B0-1146-BA5A-7D33AC794DD6}" type="slidenum">
              <a:rPr lang="en-US" smtClean="0"/>
              <a:t>‹#›</a:t>
            </a:fld>
            <a:endParaRPr lang="en-US"/>
          </a:p>
        </p:txBody>
      </p:sp>
    </p:spTree>
    <p:extLst>
      <p:ext uri="{BB962C8B-B14F-4D97-AF65-F5344CB8AC3E}">
        <p14:creationId xmlns:p14="http://schemas.microsoft.com/office/powerpoint/2010/main" val="3806988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5FFAA-E8F5-6F57-0E4F-0E635B0FBAD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CE66CA3-043E-31FF-5100-92D82F11AC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658890-9C50-2F3D-78D0-4ACFB405B6E4}"/>
              </a:ext>
            </a:extLst>
          </p:cNvPr>
          <p:cNvSpPr>
            <a:spLocks noGrp="1"/>
          </p:cNvSpPr>
          <p:nvPr>
            <p:ph type="dt" sz="half" idx="10"/>
          </p:nvPr>
        </p:nvSpPr>
        <p:spPr/>
        <p:txBody>
          <a:bodyPr/>
          <a:lstStyle/>
          <a:p>
            <a:fld id="{78B7AE6E-6D6E-6747-A9D2-C292137FAE4A}" type="datetimeFigureOut">
              <a:rPr lang="en-US" smtClean="0"/>
              <a:t>1/15/25</a:t>
            </a:fld>
            <a:endParaRPr lang="en-US"/>
          </a:p>
        </p:txBody>
      </p:sp>
      <p:sp>
        <p:nvSpPr>
          <p:cNvPr id="5" name="Footer Placeholder 4">
            <a:extLst>
              <a:ext uri="{FF2B5EF4-FFF2-40B4-BE49-F238E27FC236}">
                <a16:creationId xmlns:a16="http://schemas.microsoft.com/office/drawing/2014/main" id="{9813D197-1A92-623D-C3E4-A5CFC40CE2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B405D2-B453-34DB-7733-13DD5A244DAF}"/>
              </a:ext>
            </a:extLst>
          </p:cNvPr>
          <p:cNvSpPr>
            <a:spLocks noGrp="1"/>
          </p:cNvSpPr>
          <p:nvPr>
            <p:ph type="sldNum" sz="quarter" idx="12"/>
          </p:nvPr>
        </p:nvSpPr>
        <p:spPr/>
        <p:txBody>
          <a:bodyPr/>
          <a:lstStyle/>
          <a:p>
            <a:fld id="{68CE72BE-41B0-1146-BA5A-7D33AC794DD6}" type="slidenum">
              <a:rPr lang="en-US" smtClean="0"/>
              <a:t>‹#›</a:t>
            </a:fld>
            <a:endParaRPr lang="en-US"/>
          </a:p>
        </p:txBody>
      </p:sp>
    </p:spTree>
    <p:extLst>
      <p:ext uri="{BB962C8B-B14F-4D97-AF65-F5344CB8AC3E}">
        <p14:creationId xmlns:p14="http://schemas.microsoft.com/office/powerpoint/2010/main" val="954712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7C1E9-C0D9-1474-1C7B-1E8BD55006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834EFB-0814-DDBD-42EF-7C4BC00E4CA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DF5BDE9-52DF-A307-985C-51EF45FC10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CA748B-A978-E3FF-720A-17C9A3A76574}"/>
              </a:ext>
            </a:extLst>
          </p:cNvPr>
          <p:cNvSpPr>
            <a:spLocks noGrp="1"/>
          </p:cNvSpPr>
          <p:nvPr>
            <p:ph type="dt" sz="half" idx="10"/>
          </p:nvPr>
        </p:nvSpPr>
        <p:spPr/>
        <p:txBody>
          <a:bodyPr/>
          <a:lstStyle/>
          <a:p>
            <a:fld id="{78B7AE6E-6D6E-6747-A9D2-C292137FAE4A}" type="datetimeFigureOut">
              <a:rPr lang="en-US" smtClean="0"/>
              <a:t>1/15/25</a:t>
            </a:fld>
            <a:endParaRPr lang="en-US"/>
          </a:p>
        </p:txBody>
      </p:sp>
      <p:sp>
        <p:nvSpPr>
          <p:cNvPr id="6" name="Footer Placeholder 5">
            <a:extLst>
              <a:ext uri="{FF2B5EF4-FFF2-40B4-BE49-F238E27FC236}">
                <a16:creationId xmlns:a16="http://schemas.microsoft.com/office/drawing/2014/main" id="{B8EFFFE4-05D8-9BE4-ECA2-EE5C08CAED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47F5CA-1E84-36E1-60F2-8F7DE589A0E2}"/>
              </a:ext>
            </a:extLst>
          </p:cNvPr>
          <p:cNvSpPr>
            <a:spLocks noGrp="1"/>
          </p:cNvSpPr>
          <p:nvPr>
            <p:ph type="sldNum" sz="quarter" idx="12"/>
          </p:nvPr>
        </p:nvSpPr>
        <p:spPr/>
        <p:txBody>
          <a:bodyPr/>
          <a:lstStyle/>
          <a:p>
            <a:fld id="{68CE72BE-41B0-1146-BA5A-7D33AC794DD6}" type="slidenum">
              <a:rPr lang="en-US" smtClean="0"/>
              <a:t>‹#›</a:t>
            </a:fld>
            <a:endParaRPr lang="en-US"/>
          </a:p>
        </p:txBody>
      </p:sp>
    </p:spTree>
    <p:extLst>
      <p:ext uri="{BB962C8B-B14F-4D97-AF65-F5344CB8AC3E}">
        <p14:creationId xmlns:p14="http://schemas.microsoft.com/office/powerpoint/2010/main" val="1813151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F0D70-D22D-61E1-9F7F-8F469113A3F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EBB8B5-FA86-DB41-9A5A-9047EFEAF6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A28A60-32DF-7C1C-0A9A-53814F7C47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397EFB3-77DC-7C59-90B8-F7F649BA06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9C5B68-A18A-8A61-F31B-49E0865F85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5C31AA1-3CEB-922C-46A3-1E7FF511326B}"/>
              </a:ext>
            </a:extLst>
          </p:cNvPr>
          <p:cNvSpPr>
            <a:spLocks noGrp="1"/>
          </p:cNvSpPr>
          <p:nvPr>
            <p:ph type="dt" sz="half" idx="10"/>
          </p:nvPr>
        </p:nvSpPr>
        <p:spPr/>
        <p:txBody>
          <a:bodyPr/>
          <a:lstStyle/>
          <a:p>
            <a:fld id="{78B7AE6E-6D6E-6747-A9D2-C292137FAE4A}" type="datetimeFigureOut">
              <a:rPr lang="en-US" smtClean="0"/>
              <a:t>1/15/25</a:t>
            </a:fld>
            <a:endParaRPr lang="en-US"/>
          </a:p>
        </p:txBody>
      </p:sp>
      <p:sp>
        <p:nvSpPr>
          <p:cNvPr id="8" name="Footer Placeholder 7">
            <a:extLst>
              <a:ext uri="{FF2B5EF4-FFF2-40B4-BE49-F238E27FC236}">
                <a16:creationId xmlns:a16="http://schemas.microsoft.com/office/drawing/2014/main" id="{76F0B0A6-87E3-30D6-2D65-CAE9D2D6AA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7807B2-AE02-3031-4140-1FCC31F87764}"/>
              </a:ext>
            </a:extLst>
          </p:cNvPr>
          <p:cNvSpPr>
            <a:spLocks noGrp="1"/>
          </p:cNvSpPr>
          <p:nvPr>
            <p:ph type="sldNum" sz="quarter" idx="12"/>
          </p:nvPr>
        </p:nvSpPr>
        <p:spPr/>
        <p:txBody>
          <a:bodyPr/>
          <a:lstStyle/>
          <a:p>
            <a:fld id="{68CE72BE-41B0-1146-BA5A-7D33AC794DD6}" type="slidenum">
              <a:rPr lang="en-US" smtClean="0"/>
              <a:t>‹#›</a:t>
            </a:fld>
            <a:endParaRPr lang="en-US"/>
          </a:p>
        </p:txBody>
      </p:sp>
    </p:spTree>
    <p:extLst>
      <p:ext uri="{BB962C8B-B14F-4D97-AF65-F5344CB8AC3E}">
        <p14:creationId xmlns:p14="http://schemas.microsoft.com/office/powerpoint/2010/main" val="3729523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A7552-893D-3A23-8EB3-511081C5BB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FC5634-D8E0-AF16-02D3-8FB56FB8CF56}"/>
              </a:ext>
            </a:extLst>
          </p:cNvPr>
          <p:cNvSpPr>
            <a:spLocks noGrp="1"/>
          </p:cNvSpPr>
          <p:nvPr>
            <p:ph type="dt" sz="half" idx="10"/>
          </p:nvPr>
        </p:nvSpPr>
        <p:spPr/>
        <p:txBody>
          <a:bodyPr/>
          <a:lstStyle/>
          <a:p>
            <a:fld id="{78B7AE6E-6D6E-6747-A9D2-C292137FAE4A}" type="datetimeFigureOut">
              <a:rPr lang="en-US" smtClean="0"/>
              <a:t>1/15/25</a:t>
            </a:fld>
            <a:endParaRPr lang="en-US"/>
          </a:p>
        </p:txBody>
      </p:sp>
      <p:sp>
        <p:nvSpPr>
          <p:cNvPr id="4" name="Footer Placeholder 3">
            <a:extLst>
              <a:ext uri="{FF2B5EF4-FFF2-40B4-BE49-F238E27FC236}">
                <a16:creationId xmlns:a16="http://schemas.microsoft.com/office/drawing/2014/main" id="{620BBA27-FA63-9C5A-285C-F82822AFDCA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92E613-DE74-632C-1001-0A9F3BCDC300}"/>
              </a:ext>
            </a:extLst>
          </p:cNvPr>
          <p:cNvSpPr>
            <a:spLocks noGrp="1"/>
          </p:cNvSpPr>
          <p:nvPr>
            <p:ph type="sldNum" sz="quarter" idx="12"/>
          </p:nvPr>
        </p:nvSpPr>
        <p:spPr/>
        <p:txBody>
          <a:bodyPr/>
          <a:lstStyle/>
          <a:p>
            <a:fld id="{68CE72BE-41B0-1146-BA5A-7D33AC794DD6}" type="slidenum">
              <a:rPr lang="en-US" smtClean="0"/>
              <a:t>‹#›</a:t>
            </a:fld>
            <a:endParaRPr lang="en-US"/>
          </a:p>
        </p:txBody>
      </p:sp>
    </p:spTree>
    <p:extLst>
      <p:ext uri="{BB962C8B-B14F-4D97-AF65-F5344CB8AC3E}">
        <p14:creationId xmlns:p14="http://schemas.microsoft.com/office/powerpoint/2010/main" val="1222070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3F3BFD-A1BB-368C-3B13-9AA3D364F73F}"/>
              </a:ext>
            </a:extLst>
          </p:cNvPr>
          <p:cNvSpPr>
            <a:spLocks noGrp="1"/>
          </p:cNvSpPr>
          <p:nvPr>
            <p:ph type="dt" sz="half" idx="10"/>
          </p:nvPr>
        </p:nvSpPr>
        <p:spPr/>
        <p:txBody>
          <a:bodyPr/>
          <a:lstStyle/>
          <a:p>
            <a:fld id="{78B7AE6E-6D6E-6747-A9D2-C292137FAE4A}" type="datetimeFigureOut">
              <a:rPr lang="en-US" smtClean="0"/>
              <a:t>1/15/25</a:t>
            </a:fld>
            <a:endParaRPr lang="en-US"/>
          </a:p>
        </p:txBody>
      </p:sp>
      <p:sp>
        <p:nvSpPr>
          <p:cNvPr id="3" name="Footer Placeholder 2">
            <a:extLst>
              <a:ext uri="{FF2B5EF4-FFF2-40B4-BE49-F238E27FC236}">
                <a16:creationId xmlns:a16="http://schemas.microsoft.com/office/drawing/2014/main" id="{40F76969-01D5-D71B-BF4E-6C992EFCDE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A76A25-DB2A-3008-2B06-AA3D086704C8}"/>
              </a:ext>
            </a:extLst>
          </p:cNvPr>
          <p:cNvSpPr>
            <a:spLocks noGrp="1"/>
          </p:cNvSpPr>
          <p:nvPr>
            <p:ph type="sldNum" sz="quarter" idx="12"/>
          </p:nvPr>
        </p:nvSpPr>
        <p:spPr/>
        <p:txBody>
          <a:bodyPr/>
          <a:lstStyle/>
          <a:p>
            <a:fld id="{68CE72BE-41B0-1146-BA5A-7D33AC794DD6}" type="slidenum">
              <a:rPr lang="en-US" smtClean="0"/>
              <a:t>‹#›</a:t>
            </a:fld>
            <a:endParaRPr lang="en-US"/>
          </a:p>
        </p:txBody>
      </p:sp>
    </p:spTree>
    <p:extLst>
      <p:ext uri="{BB962C8B-B14F-4D97-AF65-F5344CB8AC3E}">
        <p14:creationId xmlns:p14="http://schemas.microsoft.com/office/powerpoint/2010/main" val="1935353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5843A-04C6-406A-FCCD-6D7A20C28C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FFA3CF-9164-266B-D51E-F3B922EC0F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ECC7C1-B33E-8359-42AA-9290E642D7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6B5CF-6DCB-9971-6A81-31175A41E2E4}"/>
              </a:ext>
            </a:extLst>
          </p:cNvPr>
          <p:cNvSpPr>
            <a:spLocks noGrp="1"/>
          </p:cNvSpPr>
          <p:nvPr>
            <p:ph type="dt" sz="half" idx="10"/>
          </p:nvPr>
        </p:nvSpPr>
        <p:spPr/>
        <p:txBody>
          <a:bodyPr/>
          <a:lstStyle/>
          <a:p>
            <a:fld id="{78B7AE6E-6D6E-6747-A9D2-C292137FAE4A}" type="datetimeFigureOut">
              <a:rPr lang="en-US" smtClean="0"/>
              <a:t>1/15/25</a:t>
            </a:fld>
            <a:endParaRPr lang="en-US"/>
          </a:p>
        </p:txBody>
      </p:sp>
      <p:sp>
        <p:nvSpPr>
          <p:cNvPr id="6" name="Footer Placeholder 5">
            <a:extLst>
              <a:ext uri="{FF2B5EF4-FFF2-40B4-BE49-F238E27FC236}">
                <a16:creationId xmlns:a16="http://schemas.microsoft.com/office/drawing/2014/main" id="{DDC300FA-C1A1-34E1-3562-DA82251A80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2878C3-2B4C-7B6E-AC0A-7BFD5DF69BE1}"/>
              </a:ext>
            </a:extLst>
          </p:cNvPr>
          <p:cNvSpPr>
            <a:spLocks noGrp="1"/>
          </p:cNvSpPr>
          <p:nvPr>
            <p:ph type="sldNum" sz="quarter" idx="12"/>
          </p:nvPr>
        </p:nvSpPr>
        <p:spPr/>
        <p:txBody>
          <a:bodyPr/>
          <a:lstStyle/>
          <a:p>
            <a:fld id="{68CE72BE-41B0-1146-BA5A-7D33AC794DD6}" type="slidenum">
              <a:rPr lang="en-US" smtClean="0"/>
              <a:t>‹#›</a:t>
            </a:fld>
            <a:endParaRPr lang="en-US"/>
          </a:p>
        </p:txBody>
      </p:sp>
    </p:spTree>
    <p:extLst>
      <p:ext uri="{BB962C8B-B14F-4D97-AF65-F5344CB8AC3E}">
        <p14:creationId xmlns:p14="http://schemas.microsoft.com/office/powerpoint/2010/main" val="1026200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EB4-C049-0432-F5DD-B99F1AD0EE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5E9664-1CE5-F772-4218-D4AA686AC2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CD9BC31-5950-942B-A345-A20FF732B9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30449F-CBE3-EE8B-49F5-695D39E3589D}"/>
              </a:ext>
            </a:extLst>
          </p:cNvPr>
          <p:cNvSpPr>
            <a:spLocks noGrp="1"/>
          </p:cNvSpPr>
          <p:nvPr>
            <p:ph type="dt" sz="half" idx="10"/>
          </p:nvPr>
        </p:nvSpPr>
        <p:spPr/>
        <p:txBody>
          <a:bodyPr/>
          <a:lstStyle/>
          <a:p>
            <a:fld id="{78B7AE6E-6D6E-6747-A9D2-C292137FAE4A}" type="datetimeFigureOut">
              <a:rPr lang="en-US" smtClean="0"/>
              <a:t>1/15/25</a:t>
            </a:fld>
            <a:endParaRPr lang="en-US"/>
          </a:p>
        </p:txBody>
      </p:sp>
      <p:sp>
        <p:nvSpPr>
          <p:cNvPr id="6" name="Footer Placeholder 5">
            <a:extLst>
              <a:ext uri="{FF2B5EF4-FFF2-40B4-BE49-F238E27FC236}">
                <a16:creationId xmlns:a16="http://schemas.microsoft.com/office/drawing/2014/main" id="{E2A453D9-1F5F-BE75-0C93-DE024EC810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88056F-FAA9-848F-B1DB-7BD3AC793255}"/>
              </a:ext>
            </a:extLst>
          </p:cNvPr>
          <p:cNvSpPr>
            <a:spLocks noGrp="1"/>
          </p:cNvSpPr>
          <p:nvPr>
            <p:ph type="sldNum" sz="quarter" idx="12"/>
          </p:nvPr>
        </p:nvSpPr>
        <p:spPr/>
        <p:txBody>
          <a:bodyPr/>
          <a:lstStyle/>
          <a:p>
            <a:fld id="{68CE72BE-41B0-1146-BA5A-7D33AC794DD6}" type="slidenum">
              <a:rPr lang="en-US" smtClean="0"/>
              <a:t>‹#›</a:t>
            </a:fld>
            <a:endParaRPr lang="en-US"/>
          </a:p>
        </p:txBody>
      </p:sp>
    </p:spTree>
    <p:extLst>
      <p:ext uri="{BB962C8B-B14F-4D97-AF65-F5344CB8AC3E}">
        <p14:creationId xmlns:p14="http://schemas.microsoft.com/office/powerpoint/2010/main" val="21582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5F0DD6-7FE3-154E-01A7-3AD50497B5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E9DC1F-3A5F-E0A2-5895-EA847DBFC8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9D1DDA-BC31-0760-02CC-0A192BA3E9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B7AE6E-6D6E-6747-A9D2-C292137FAE4A}" type="datetimeFigureOut">
              <a:rPr lang="en-US" smtClean="0"/>
              <a:t>1/15/25</a:t>
            </a:fld>
            <a:endParaRPr lang="en-US"/>
          </a:p>
        </p:txBody>
      </p:sp>
      <p:sp>
        <p:nvSpPr>
          <p:cNvPr id="5" name="Footer Placeholder 4">
            <a:extLst>
              <a:ext uri="{FF2B5EF4-FFF2-40B4-BE49-F238E27FC236}">
                <a16:creationId xmlns:a16="http://schemas.microsoft.com/office/drawing/2014/main" id="{8746F138-BDED-7760-B7F2-4929BB2D43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39DE67C-0E1B-2099-E82F-5448AFD48E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CE72BE-41B0-1146-BA5A-7D33AC794DD6}" type="slidenum">
              <a:rPr lang="en-US" smtClean="0"/>
              <a:t>‹#›</a:t>
            </a:fld>
            <a:endParaRPr lang="en-US"/>
          </a:p>
        </p:txBody>
      </p:sp>
    </p:spTree>
    <p:extLst>
      <p:ext uri="{BB962C8B-B14F-4D97-AF65-F5344CB8AC3E}">
        <p14:creationId xmlns:p14="http://schemas.microsoft.com/office/powerpoint/2010/main" val="13551347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8.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22.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lorful view of nature">
            <a:extLst>
              <a:ext uri="{FF2B5EF4-FFF2-40B4-BE49-F238E27FC236}">
                <a16:creationId xmlns:a16="http://schemas.microsoft.com/office/drawing/2014/main" id="{7A15B9FA-68B4-09B4-3085-ED0D36A9B983}"/>
              </a:ext>
            </a:extLst>
          </p:cNvPr>
          <p:cNvPicPr>
            <a:picLocks noChangeAspect="1"/>
          </p:cNvPicPr>
          <p:nvPr/>
        </p:nvPicPr>
        <p:blipFill rotWithShape="1">
          <a:blip r:embed="rId4">
            <a:alphaModFix amt="50000"/>
          </a:blip>
          <a:srcRect t="2043" r="-1" b="13666"/>
          <a:stretch/>
        </p:blipFill>
        <p:spPr>
          <a:xfrm>
            <a:off x="20" y="10"/>
            <a:ext cx="12188930" cy="6857990"/>
          </a:xfrm>
          <a:prstGeom prst="rect">
            <a:avLst/>
          </a:prstGeom>
        </p:spPr>
      </p:pic>
      <p:sp>
        <p:nvSpPr>
          <p:cNvPr id="2" name="Title 1">
            <a:extLst>
              <a:ext uri="{FF2B5EF4-FFF2-40B4-BE49-F238E27FC236}">
                <a16:creationId xmlns:a16="http://schemas.microsoft.com/office/drawing/2014/main" id="{5E71E28D-5AAF-B3E8-B11D-28C037DCA4AF}"/>
              </a:ext>
            </a:extLst>
          </p:cNvPr>
          <p:cNvSpPr>
            <a:spLocks noGrp="1"/>
          </p:cNvSpPr>
          <p:nvPr>
            <p:ph type="ctrTitle"/>
          </p:nvPr>
        </p:nvSpPr>
        <p:spPr>
          <a:xfrm>
            <a:off x="1524000" y="1122363"/>
            <a:ext cx="9144000" cy="3063240"/>
          </a:xfrm>
        </p:spPr>
        <p:txBody>
          <a:bodyPr vert="horz" lIns="91440" tIns="45720" rIns="91440" bIns="45720" rtlCol="0">
            <a:normAutofit/>
          </a:bodyPr>
          <a:lstStyle/>
          <a:p>
            <a:r>
              <a:rPr lang="en-US" sz="5100" b="1" dirty="0">
                <a:solidFill>
                  <a:schemeClr val="bg1"/>
                </a:solidFill>
                <a:effectLst/>
              </a:rPr>
              <a:t>Predicting the Number of Ozone Exceedance Days for National Parks with Monitoring Sites </a:t>
            </a:r>
            <a:endParaRPr lang="en-US" sz="5100" dirty="0">
              <a:solidFill>
                <a:schemeClr val="bg1"/>
              </a:solidFill>
            </a:endParaRPr>
          </a:p>
        </p:txBody>
      </p:sp>
      <p:sp>
        <p:nvSpPr>
          <p:cNvPr id="3" name="Subtitle 2">
            <a:extLst>
              <a:ext uri="{FF2B5EF4-FFF2-40B4-BE49-F238E27FC236}">
                <a16:creationId xmlns:a16="http://schemas.microsoft.com/office/drawing/2014/main" id="{94B2D9AC-D7E5-2BE7-770F-D7E0A5585B41}"/>
              </a:ext>
            </a:extLst>
          </p:cNvPr>
          <p:cNvSpPr>
            <a:spLocks noGrp="1"/>
          </p:cNvSpPr>
          <p:nvPr>
            <p:ph type="subTitle" idx="1"/>
          </p:nvPr>
        </p:nvSpPr>
        <p:spPr>
          <a:xfrm>
            <a:off x="1527048" y="4599432"/>
            <a:ext cx="9144000" cy="1536192"/>
          </a:xfrm>
        </p:spPr>
        <p:txBody>
          <a:bodyPr vert="horz" lIns="91440" tIns="45720" rIns="91440" bIns="45720" rtlCol="0">
            <a:normAutofit/>
          </a:bodyPr>
          <a:lstStyle/>
          <a:p>
            <a:r>
              <a:rPr lang="en-US" dirty="0">
                <a:solidFill>
                  <a:schemeClr val="bg1"/>
                </a:solidFill>
                <a:effectLst/>
              </a:rPr>
              <a:t>Gillian Tatreau</a:t>
            </a:r>
          </a:p>
          <a:p>
            <a:r>
              <a:rPr lang="en-US" dirty="0">
                <a:solidFill>
                  <a:schemeClr val="bg1"/>
                </a:solidFill>
                <a:effectLst/>
              </a:rPr>
              <a:t>January 2024 </a:t>
            </a:r>
            <a:endParaRPr lang="en-US" dirty="0">
              <a:solidFill>
                <a:schemeClr val="bg1"/>
              </a:solidFill>
            </a:endParaRPr>
          </a:p>
          <a:p>
            <a:pPr indent="-228600">
              <a:buFont typeface="Arial" panose="020B0604020202020204" pitchFamily="34" charset="0"/>
              <a:buChar char="•"/>
            </a:pPr>
            <a:endParaRPr lang="en-US" sz="1300" dirty="0">
              <a:solidFill>
                <a:schemeClr val="bg1"/>
              </a:solidFill>
            </a:endParaRPr>
          </a:p>
        </p:txBody>
      </p:sp>
      <p:sp>
        <p:nvSpPr>
          <p:cNvPr id="21"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Audio 7">
            <a:extLst>
              <a:ext uri="{FF2B5EF4-FFF2-40B4-BE49-F238E27FC236}">
                <a16:creationId xmlns:a16="http://schemas.microsoft.com/office/drawing/2014/main" id="{CA644052-59C6-7E1C-D8B2-2B8E35448F0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53715007"/>
      </p:ext>
    </p:extLst>
  </p:cSld>
  <p:clrMapOvr>
    <a:masterClrMapping/>
  </p:clrMapOvr>
  <mc:AlternateContent xmlns:mc="http://schemas.openxmlformats.org/markup-compatibility/2006" xmlns:p14="http://schemas.microsoft.com/office/powerpoint/2010/main">
    <mc:Choice Requires="p14">
      <p:transition spd="slow" p14:dur="2000" advTm="8941"/>
    </mc:Choice>
    <mc:Fallback xmlns="">
      <p:transition spd="slow" advTm="89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graph with red dots and numbers&#10;&#10;Description automatically generated">
            <a:extLst>
              <a:ext uri="{FF2B5EF4-FFF2-40B4-BE49-F238E27FC236}">
                <a16:creationId xmlns:a16="http://schemas.microsoft.com/office/drawing/2014/main" id="{6F52F275-DE7F-0296-8B3F-7796CD66150E}"/>
              </a:ext>
            </a:extLst>
          </p:cNvPr>
          <p:cNvPicPr>
            <a:picLocks noChangeAspect="1"/>
          </p:cNvPicPr>
          <p:nvPr/>
        </p:nvPicPr>
        <p:blipFill>
          <a:blip r:embed="rId4"/>
          <a:stretch>
            <a:fillRect/>
          </a:stretch>
        </p:blipFill>
        <p:spPr>
          <a:xfrm>
            <a:off x="1135194" y="3826743"/>
            <a:ext cx="4724569" cy="2232358"/>
          </a:xfrm>
          <a:prstGeom prst="rect">
            <a:avLst/>
          </a:prstGeom>
        </p:spPr>
      </p:pic>
      <p:cxnSp>
        <p:nvCxnSpPr>
          <p:cNvPr id="16" name="Straight Connector 15">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6" descr="A graph with green line and red dots&#10;&#10;Description automatically generated">
            <a:extLst>
              <a:ext uri="{FF2B5EF4-FFF2-40B4-BE49-F238E27FC236}">
                <a16:creationId xmlns:a16="http://schemas.microsoft.com/office/drawing/2014/main" id="{5B0EBE42-4997-F019-00CA-A18936334F84}"/>
              </a:ext>
            </a:extLst>
          </p:cNvPr>
          <p:cNvPicPr>
            <a:picLocks noChangeAspect="1"/>
          </p:cNvPicPr>
          <p:nvPr/>
        </p:nvPicPr>
        <p:blipFill>
          <a:blip r:embed="rId5"/>
          <a:stretch>
            <a:fillRect/>
          </a:stretch>
        </p:blipFill>
        <p:spPr>
          <a:xfrm>
            <a:off x="6338316" y="796919"/>
            <a:ext cx="4732940" cy="2236313"/>
          </a:xfrm>
          <a:prstGeom prst="rect">
            <a:avLst/>
          </a:prstGeom>
        </p:spPr>
      </p:pic>
      <p:cxnSp>
        <p:nvCxnSpPr>
          <p:cNvPr id="18" name="Straight Connector 17">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graph with red dots and numbers&#10;&#10;Description automatically generated">
            <a:extLst>
              <a:ext uri="{FF2B5EF4-FFF2-40B4-BE49-F238E27FC236}">
                <a16:creationId xmlns:a16="http://schemas.microsoft.com/office/drawing/2014/main" id="{A5DDCBE2-FDCE-8CAF-0C1A-602454B08B75}"/>
              </a:ext>
            </a:extLst>
          </p:cNvPr>
          <p:cNvPicPr>
            <a:picLocks noGrp="1" noChangeAspect="1"/>
          </p:cNvPicPr>
          <p:nvPr>
            <p:ph idx="1"/>
          </p:nvPr>
        </p:nvPicPr>
        <p:blipFill>
          <a:blip r:embed="rId6"/>
          <a:stretch>
            <a:fillRect/>
          </a:stretch>
        </p:blipFill>
        <p:spPr>
          <a:xfrm>
            <a:off x="1135194" y="796919"/>
            <a:ext cx="4724569" cy="2232358"/>
          </a:xfrm>
          <a:prstGeom prst="rect">
            <a:avLst/>
          </a:prstGeom>
        </p:spPr>
      </p:pic>
      <p:pic>
        <p:nvPicPr>
          <p:cNvPr id="11" name="Picture 10" descr="A graph with a line and red dots&#10;&#10;Description automatically generated">
            <a:extLst>
              <a:ext uri="{FF2B5EF4-FFF2-40B4-BE49-F238E27FC236}">
                <a16:creationId xmlns:a16="http://schemas.microsoft.com/office/drawing/2014/main" id="{0D157ED9-2713-C234-F669-6DC0DF50ADD8}"/>
              </a:ext>
            </a:extLst>
          </p:cNvPr>
          <p:cNvPicPr>
            <a:picLocks noChangeAspect="1"/>
          </p:cNvPicPr>
          <p:nvPr/>
        </p:nvPicPr>
        <p:blipFill>
          <a:blip r:embed="rId7"/>
          <a:stretch>
            <a:fillRect/>
          </a:stretch>
        </p:blipFill>
        <p:spPr>
          <a:xfrm>
            <a:off x="6338316" y="3829894"/>
            <a:ext cx="4732940" cy="2236313"/>
          </a:xfrm>
          <a:prstGeom prst="rect">
            <a:avLst/>
          </a:prstGeom>
        </p:spPr>
      </p:pic>
      <p:pic>
        <p:nvPicPr>
          <p:cNvPr id="24" name="Audio 23">
            <a:extLst>
              <a:ext uri="{FF2B5EF4-FFF2-40B4-BE49-F238E27FC236}">
                <a16:creationId xmlns:a16="http://schemas.microsoft.com/office/drawing/2014/main" id="{F3B56F3C-7D33-3771-7143-C13A8FFE159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652358111"/>
      </p:ext>
    </p:extLst>
  </p:cSld>
  <p:clrMapOvr>
    <a:masterClrMapping/>
  </p:clrMapOvr>
  <mc:AlternateContent xmlns:mc="http://schemas.openxmlformats.org/markup-compatibility/2006" xmlns:p14="http://schemas.microsoft.com/office/powerpoint/2010/main">
    <mc:Choice Requires="p14">
      <p:transition spd="slow" p14:dur="2000" advTm="24028"/>
    </mc:Choice>
    <mc:Fallback xmlns="">
      <p:transition spd="slow" advTm="240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graph with red dots and numbers&#10;&#10;Description automatically generated">
            <a:extLst>
              <a:ext uri="{FF2B5EF4-FFF2-40B4-BE49-F238E27FC236}">
                <a16:creationId xmlns:a16="http://schemas.microsoft.com/office/drawing/2014/main" id="{E9AB9CDA-9688-AC0B-3A7B-FB8AE890F353}"/>
              </a:ext>
            </a:extLst>
          </p:cNvPr>
          <p:cNvPicPr>
            <a:picLocks noChangeAspect="1"/>
          </p:cNvPicPr>
          <p:nvPr/>
        </p:nvPicPr>
        <p:blipFill rotWithShape="1">
          <a:blip r:embed="rId4"/>
          <a:srcRect r="15891" b="-3"/>
          <a:stretch/>
        </p:blipFill>
        <p:spPr>
          <a:xfrm>
            <a:off x="1129115" y="3795387"/>
            <a:ext cx="4724569" cy="2275033"/>
          </a:xfrm>
          <a:prstGeom prst="rect">
            <a:avLst/>
          </a:prstGeom>
        </p:spPr>
      </p:pic>
      <p:cxnSp>
        <p:nvCxnSpPr>
          <p:cNvPr id="21" name="Straight Connector 20">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6" descr="A graph with red dots and green lines&#10;&#10;Description automatically generated">
            <a:extLst>
              <a:ext uri="{FF2B5EF4-FFF2-40B4-BE49-F238E27FC236}">
                <a16:creationId xmlns:a16="http://schemas.microsoft.com/office/drawing/2014/main" id="{4A4EA684-B314-9E12-C358-5BB7B6A0C719}"/>
              </a:ext>
            </a:extLst>
          </p:cNvPr>
          <p:cNvPicPr>
            <a:picLocks noChangeAspect="1"/>
          </p:cNvPicPr>
          <p:nvPr/>
        </p:nvPicPr>
        <p:blipFill rotWithShape="1">
          <a:blip r:embed="rId5"/>
          <a:srcRect r="15928" b="-3"/>
          <a:stretch/>
        </p:blipFill>
        <p:spPr>
          <a:xfrm>
            <a:off x="6338316" y="775042"/>
            <a:ext cx="4732940" cy="2280067"/>
          </a:xfrm>
          <a:prstGeom prst="rect">
            <a:avLst/>
          </a:prstGeom>
        </p:spPr>
      </p:pic>
      <p:cxnSp>
        <p:nvCxnSpPr>
          <p:cNvPr id="23" name="Straight Connector 22">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1" name="Picture 10" descr="A graph with red dots and numbers&#10;&#10;Description automatically generated">
            <a:extLst>
              <a:ext uri="{FF2B5EF4-FFF2-40B4-BE49-F238E27FC236}">
                <a16:creationId xmlns:a16="http://schemas.microsoft.com/office/drawing/2014/main" id="{EF7584F6-AA58-65FB-96BB-CAB9C2A58FF2}"/>
              </a:ext>
            </a:extLst>
          </p:cNvPr>
          <p:cNvPicPr>
            <a:picLocks noChangeAspect="1"/>
          </p:cNvPicPr>
          <p:nvPr/>
        </p:nvPicPr>
        <p:blipFill rotWithShape="1">
          <a:blip r:embed="rId6"/>
          <a:srcRect r="15617" b="2"/>
          <a:stretch/>
        </p:blipFill>
        <p:spPr>
          <a:xfrm>
            <a:off x="6530124" y="3802888"/>
            <a:ext cx="4724569" cy="2267532"/>
          </a:xfrm>
          <a:prstGeom prst="rect">
            <a:avLst/>
          </a:prstGeom>
        </p:spPr>
      </p:pic>
      <p:pic>
        <p:nvPicPr>
          <p:cNvPr id="5" name="Content Placeholder 4" descr="A graph with red dots and a line&#10;&#10;Description automatically generated">
            <a:extLst>
              <a:ext uri="{FF2B5EF4-FFF2-40B4-BE49-F238E27FC236}">
                <a16:creationId xmlns:a16="http://schemas.microsoft.com/office/drawing/2014/main" id="{460CB6F4-B8BA-782A-FF46-8B92FC9BCFC1}"/>
              </a:ext>
            </a:extLst>
          </p:cNvPr>
          <p:cNvPicPr>
            <a:picLocks noGrp="1" noChangeAspect="1"/>
          </p:cNvPicPr>
          <p:nvPr>
            <p:ph idx="1"/>
          </p:nvPr>
        </p:nvPicPr>
        <p:blipFill rotWithShape="1">
          <a:blip r:embed="rId7"/>
          <a:srcRect r="15654" b="2"/>
          <a:stretch/>
        </p:blipFill>
        <p:spPr>
          <a:xfrm>
            <a:off x="1108633" y="790064"/>
            <a:ext cx="4732940" cy="2272546"/>
          </a:xfrm>
          <a:prstGeom prst="rect">
            <a:avLst/>
          </a:prstGeom>
        </p:spPr>
      </p:pic>
      <p:pic>
        <p:nvPicPr>
          <p:cNvPr id="20" name="Audio 19">
            <a:extLst>
              <a:ext uri="{FF2B5EF4-FFF2-40B4-BE49-F238E27FC236}">
                <a16:creationId xmlns:a16="http://schemas.microsoft.com/office/drawing/2014/main" id="{25BAFFBE-31AE-49AD-B85B-81AC2AA544F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922809923"/>
      </p:ext>
    </p:extLst>
  </p:cSld>
  <p:clrMapOvr>
    <a:masterClrMapping/>
  </p:clrMapOvr>
  <mc:AlternateContent xmlns:mc="http://schemas.openxmlformats.org/markup-compatibility/2006" xmlns:p14="http://schemas.microsoft.com/office/powerpoint/2010/main">
    <mc:Choice Requires="p14">
      <p:transition spd="slow" p14:dur="2000" advTm="22260"/>
    </mc:Choice>
    <mc:Fallback xmlns="">
      <p:transition spd="slow" advTm="222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graph with a line and red dots&#10;&#10;Description automatically generated">
            <a:extLst>
              <a:ext uri="{FF2B5EF4-FFF2-40B4-BE49-F238E27FC236}">
                <a16:creationId xmlns:a16="http://schemas.microsoft.com/office/drawing/2014/main" id="{5CE05816-3F36-6829-84CE-273528EEB8F8}"/>
              </a:ext>
            </a:extLst>
          </p:cNvPr>
          <p:cNvPicPr>
            <a:picLocks noChangeAspect="1"/>
          </p:cNvPicPr>
          <p:nvPr/>
        </p:nvPicPr>
        <p:blipFill>
          <a:blip r:embed="rId4"/>
          <a:stretch>
            <a:fillRect/>
          </a:stretch>
        </p:blipFill>
        <p:spPr>
          <a:xfrm>
            <a:off x="457202" y="539730"/>
            <a:ext cx="5426764" cy="2469177"/>
          </a:xfrm>
          <a:prstGeom prst="rect">
            <a:avLst/>
          </a:prstGeom>
        </p:spPr>
      </p:pic>
      <p:pic>
        <p:nvPicPr>
          <p:cNvPr id="5" name="Content Placeholder 4" descr="A graph with red dots and numbers&#10;&#10;Description automatically generated">
            <a:extLst>
              <a:ext uri="{FF2B5EF4-FFF2-40B4-BE49-F238E27FC236}">
                <a16:creationId xmlns:a16="http://schemas.microsoft.com/office/drawing/2014/main" id="{620AF1ED-4758-08C6-EE44-75104961C57A}"/>
              </a:ext>
            </a:extLst>
          </p:cNvPr>
          <p:cNvPicPr>
            <a:picLocks noGrp="1" noChangeAspect="1"/>
          </p:cNvPicPr>
          <p:nvPr>
            <p:ph idx="1"/>
          </p:nvPr>
        </p:nvPicPr>
        <p:blipFill>
          <a:blip r:embed="rId5"/>
          <a:stretch>
            <a:fillRect/>
          </a:stretch>
        </p:blipFill>
        <p:spPr>
          <a:xfrm>
            <a:off x="108807" y="4069080"/>
            <a:ext cx="5775159" cy="2194560"/>
          </a:xfrm>
          <a:prstGeom prst="rect">
            <a:avLst/>
          </a:prstGeom>
        </p:spPr>
      </p:pic>
      <p:sp>
        <p:nvSpPr>
          <p:cNvPr id="22" name="Rectangle 21">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aph with red dots and numbers&#10;&#10;Description automatically generated">
            <a:extLst>
              <a:ext uri="{FF2B5EF4-FFF2-40B4-BE49-F238E27FC236}">
                <a16:creationId xmlns:a16="http://schemas.microsoft.com/office/drawing/2014/main" id="{765C475E-1A83-EEB3-BAC3-BB75FA34511A}"/>
              </a:ext>
            </a:extLst>
          </p:cNvPr>
          <p:cNvPicPr>
            <a:picLocks noChangeAspect="1"/>
          </p:cNvPicPr>
          <p:nvPr/>
        </p:nvPicPr>
        <p:blipFill>
          <a:blip r:embed="rId6"/>
          <a:stretch>
            <a:fillRect/>
          </a:stretch>
        </p:blipFill>
        <p:spPr>
          <a:xfrm>
            <a:off x="6308034" y="1986437"/>
            <a:ext cx="5426764" cy="2740516"/>
          </a:xfrm>
          <a:prstGeom prst="rect">
            <a:avLst/>
          </a:prstGeom>
        </p:spPr>
      </p:pic>
      <p:pic>
        <p:nvPicPr>
          <p:cNvPr id="27" name="Audio 26">
            <a:extLst>
              <a:ext uri="{FF2B5EF4-FFF2-40B4-BE49-F238E27FC236}">
                <a16:creationId xmlns:a16="http://schemas.microsoft.com/office/drawing/2014/main" id="{513B29A9-9EC2-7B54-01E9-4F70CB9171C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20862247"/>
      </p:ext>
    </p:extLst>
  </p:cSld>
  <p:clrMapOvr>
    <a:masterClrMapping/>
  </p:clrMapOvr>
  <mc:AlternateContent xmlns:mc="http://schemas.openxmlformats.org/markup-compatibility/2006" xmlns:p14="http://schemas.microsoft.com/office/powerpoint/2010/main">
    <mc:Choice Requires="p14">
      <p:transition spd="slow" p14:dur="2000" advTm="58381"/>
    </mc:Choice>
    <mc:Fallback xmlns="">
      <p:transition spd="slow" advTm="583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6688E73-49B9-4052-A836-D248C825D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5B6AEE0C-07FE-4154-BC7C-2F20530BC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7" name="Picture 6" descr="Colorful view of nature">
            <a:extLst>
              <a:ext uri="{FF2B5EF4-FFF2-40B4-BE49-F238E27FC236}">
                <a16:creationId xmlns:a16="http://schemas.microsoft.com/office/drawing/2014/main" id="{7F4F91D5-4343-E0B2-651D-A2C10CA90ED3}"/>
              </a:ext>
            </a:extLst>
          </p:cNvPr>
          <p:cNvPicPr>
            <a:picLocks noChangeAspect="1"/>
          </p:cNvPicPr>
          <p:nvPr/>
        </p:nvPicPr>
        <p:blipFill rotWithShape="1">
          <a:blip r:embed="rId4">
            <a:alphaModFix amt="60000"/>
          </a:blip>
          <a:srcRect t="2053" b="13677"/>
          <a:stretch/>
        </p:blipFill>
        <p:spPr>
          <a:xfrm>
            <a:off x="20" y="10"/>
            <a:ext cx="12191979" cy="6857990"/>
          </a:xfrm>
          <a:prstGeom prst="rect">
            <a:avLst/>
          </a:prstGeom>
        </p:spPr>
      </p:pic>
      <p:sp>
        <p:nvSpPr>
          <p:cNvPr id="2" name="Title 1">
            <a:extLst>
              <a:ext uri="{FF2B5EF4-FFF2-40B4-BE49-F238E27FC236}">
                <a16:creationId xmlns:a16="http://schemas.microsoft.com/office/drawing/2014/main" id="{F0E30534-2424-903D-7734-F1F41949186F}"/>
              </a:ext>
            </a:extLst>
          </p:cNvPr>
          <p:cNvSpPr>
            <a:spLocks noGrp="1"/>
          </p:cNvSpPr>
          <p:nvPr>
            <p:ph type="title"/>
          </p:nvPr>
        </p:nvSpPr>
        <p:spPr>
          <a:xfrm>
            <a:off x="838199" y="557189"/>
            <a:ext cx="5155263" cy="5571899"/>
          </a:xfrm>
        </p:spPr>
        <p:txBody>
          <a:bodyPr>
            <a:normAutofit/>
          </a:bodyPr>
          <a:lstStyle/>
          <a:p>
            <a:r>
              <a:rPr lang="en-US">
                <a:solidFill>
                  <a:srgbClr val="FFFFFF"/>
                </a:solidFill>
              </a:rPr>
              <a:t>Conclusion</a:t>
            </a:r>
          </a:p>
        </p:txBody>
      </p:sp>
      <p:sp>
        <p:nvSpPr>
          <p:cNvPr id="3" name="Content Placeholder 2">
            <a:extLst>
              <a:ext uri="{FF2B5EF4-FFF2-40B4-BE49-F238E27FC236}">
                <a16:creationId xmlns:a16="http://schemas.microsoft.com/office/drawing/2014/main" id="{F68A6C28-4C71-D633-6A33-B86716859A4A}"/>
              </a:ext>
            </a:extLst>
          </p:cNvPr>
          <p:cNvSpPr>
            <a:spLocks noGrp="1"/>
          </p:cNvSpPr>
          <p:nvPr>
            <p:ph idx="1"/>
          </p:nvPr>
        </p:nvSpPr>
        <p:spPr>
          <a:xfrm>
            <a:off x="6195375" y="557189"/>
            <a:ext cx="5158424" cy="5571899"/>
          </a:xfrm>
        </p:spPr>
        <p:txBody>
          <a:bodyPr anchor="ctr">
            <a:normAutofit/>
          </a:bodyPr>
          <a:lstStyle/>
          <a:p>
            <a:r>
              <a:rPr lang="en-US" sz="2000" dirty="0">
                <a:solidFill>
                  <a:srgbClr val="FFFFFF"/>
                </a:solidFill>
              </a:rPr>
              <a:t>All models perform moderately well</a:t>
            </a:r>
          </a:p>
          <a:p>
            <a:r>
              <a:rPr lang="en-US" sz="2000" dirty="0">
                <a:solidFill>
                  <a:srgbClr val="FFFFFF"/>
                </a:solidFill>
              </a:rPr>
              <a:t>Generalized models illustrate trends within the US</a:t>
            </a:r>
          </a:p>
          <a:p>
            <a:r>
              <a:rPr lang="en-US" sz="2000" dirty="0">
                <a:solidFill>
                  <a:srgbClr val="FFFFFF"/>
                </a:solidFill>
              </a:rPr>
              <a:t>Limited by amount of data available</a:t>
            </a:r>
          </a:p>
          <a:p>
            <a:r>
              <a:rPr lang="en-US" sz="2000" dirty="0">
                <a:solidFill>
                  <a:srgbClr val="FFFFFF"/>
                </a:solidFill>
              </a:rPr>
              <a:t>Ethical considerations include NPS’s responsibility to the nature it protects</a:t>
            </a:r>
          </a:p>
          <a:p>
            <a:pPr marL="0" indent="0">
              <a:buNone/>
            </a:pPr>
            <a:endParaRPr lang="en-US" sz="2000" dirty="0">
              <a:solidFill>
                <a:srgbClr val="FFFFFF"/>
              </a:solidFill>
            </a:endParaRPr>
          </a:p>
        </p:txBody>
      </p:sp>
      <p:pic>
        <p:nvPicPr>
          <p:cNvPr id="39" name="Audio 38">
            <a:extLst>
              <a:ext uri="{FF2B5EF4-FFF2-40B4-BE49-F238E27FC236}">
                <a16:creationId xmlns:a16="http://schemas.microsoft.com/office/drawing/2014/main" id="{0E9D590F-0A87-7665-E8F1-ED733BDFD50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62157233"/>
      </p:ext>
    </p:extLst>
  </p:cSld>
  <p:clrMapOvr>
    <a:masterClrMapping/>
  </p:clrMapOvr>
  <mc:AlternateContent xmlns:mc="http://schemas.openxmlformats.org/markup-compatibility/2006" xmlns:p14="http://schemas.microsoft.com/office/powerpoint/2010/main">
    <mc:Choice Requires="p14">
      <p:transition spd="slow" p14:dur="2000" advTm="165660"/>
    </mc:Choice>
    <mc:Fallback xmlns="">
      <p:transition spd="slow" advTm="1656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F995063-C99E-4035-9D65-4CB27810F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D632E6E-09F6-4CB8-8438-22C1233D8E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12029E5A-94A7-4C3B-9B0D-2BED2CE4B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930C4F6-F527-4F1A-A7E7-B50F032E3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62C33431-1856-7536-10CF-30EE4A9823CD}"/>
              </a:ext>
            </a:extLst>
          </p:cNvPr>
          <p:cNvSpPr>
            <a:spLocks noGrp="1"/>
          </p:cNvSpPr>
          <p:nvPr>
            <p:ph type="title"/>
          </p:nvPr>
        </p:nvSpPr>
        <p:spPr>
          <a:xfrm>
            <a:off x="1092200" y="907143"/>
            <a:ext cx="2951163" cy="4861832"/>
          </a:xfrm>
        </p:spPr>
        <p:txBody>
          <a:bodyPr anchor="t">
            <a:normAutofit/>
          </a:bodyPr>
          <a:lstStyle/>
          <a:p>
            <a:r>
              <a:rPr lang="en-US" sz="4000"/>
              <a:t>References</a:t>
            </a:r>
          </a:p>
        </p:txBody>
      </p:sp>
      <p:sp>
        <p:nvSpPr>
          <p:cNvPr id="3" name="Content Placeholder 2">
            <a:extLst>
              <a:ext uri="{FF2B5EF4-FFF2-40B4-BE49-F238E27FC236}">
                <a16:creationId xmlns:a16="http://schemas.microsoft.com/office/drawing/2014/main" id="{6B09EDB1-A761-A1E9-B065-D1E95641CBC6}"/>
              </a:ext>
            </a:extLst>
          </p:cNvPr>
          <p:cNvSpPr>
            <a:spLocks noGrp="1"/>
          </p:cNvSpPr>
          <p:nvPr>
            <p:ph idx="1"/>
          </p:nvPr>
        </p:nvSpPr>
        <p:spPr>
          <a:xfrm>
            <a:off x="4619625" y="1825625"/>
            <a:ext cx="6734175" cy="4001861"/>
          </a:xfrm>
        </p:spPr>
        <p:txBody>
          <a:bodyPr anchor="b">
            <a:normAutofit/>
          </a:bodyPr>
          <a:lstStyle/>
          <a:p>
            <a:pPr marL="0" indent="0">
              <a:buNone/>
            </a:pPr>
            <a:r>
              <a:rPr lang="en-US" sz="1700" i="1" dirty="0">
                <a:solidFill>
                  <a:schemeClr val="tx1">
                    <a:alpha val="60000"/>
                  </a:schemeClr>
                </a:solidFill>
                <a:effectLst/>
                <a:latin typeface="TimesNewRomanPS"/>
              </a:rPr>
              <a:t>Average temperature in Sequoia National Park by Year</a:t>
            </a:r>
            <a:r>
              <a:rPr lang="en-US" sz="1700" dirty="0">
                <a:solidFill>
                  <a:schemeClr val="tx1">
                    <a:alpha val="60000"/>
                  </a:schemeClr>
                </a:solidFill>
                <a:effectLst/>
                <a:latin typeface="TimesNewRomanPSMT"/>
              </a:rPr>
              <a:t>. Extreme Weather Watch. (n.d.). https://</a:t>
            </a:r>
            <a:r>
              <a:rPr lang="en-US" sz="1700" dirty="0" err="1">
                <a:solidFill>
                  <a:schemeClr val="tx1">
                    <a:alpha val="60000"/>
                  </a:schemeClr>
                </a:solidFill>
                <a:effectLst/>
                <a:latin typeface="TimesNewRomanPSMT"/>
              </a:rPr>
              <a:t>www.extremeweatherwatch.com</a:t>
            </a:r>
            <a:r>
              <a:rPr lang="en-US" sz="1700" dirty="0">
                <a:solidFill>
                  <a:schemeClr val="tx1">
                    <a:alpha val="60000"/>
                  </a:schemeClr>
                </a:solidFill>
                <a:effectLst/>
                <a:latin typeface="TimesNewRomanPSMT"/>
              </a:rPr>
              <a:t>/cities/sequoia-national-park/average- temperature-by-year </a:t>
            </a:r>
            <a:endParaRPr lang="en-US" sz="1700" dirty="0">
              <a:solidFill>
                <a:schemeClr val="tx1">
                  <a:alpha val="60000"/>
                </a:schemeClr>
              </a:solidFill>
            </a:endParaRPr>
          </a:p>
          <a:p>
            <a:pPr marL="0" indent="0">
              <a:buNone/>
            </a:pPr>
            <a:r>
              <a:rPr lang="en-US" sz="1700" dirty="0">
                <a:solidFill>
                  <a:schemeClr val="tx1">
                    <a:alpha val="60000"/>
                  </a:schemeClr>
                </a:solidFill>
                <a:effectLst/>
                <a:latin typeface="TimesNewRomanPSMT"/>
              </a:rPr>
              <a:t>California Air Resources Board (n.d.). </a:t>
            </a:r>
            <a:r>
              <a:rPr lang="en-US" sz="1700" i="1" dirty="0">
                <a:solidFill>
                  <a:schemeClr val="tx1">
                    <a:alpha val="60000"/>
                  </a:schemeClr>
                </a:solidFill>
                <a:effectLst/>
                <a:latin typeface="TimesNewRomanPS"/>
              </a:rPr>
              <a:t>Health Effects of Ozone</a:t>
            </a:r>
            <a:r>
              <a:rPr lang="en-US" sz="1700" dirty="0">
                <a:solidFill>
                  <a:schemeClr val="tx1">
                    <a:alpha val="60000"/>
                  </a:schemeClr>
                </a:solidFill>
                <a:effectLst/>
                <a:latin typeface="TimesNewRomanPSMT"/>
              </a:rPr>
              <a:t>. Ozone &amp; Health. https://ww2.arb.ca.gov/resources/ozone-and- health#:~:text=Ozone%20is%20formed%20in%20the,paints%2C%20and%20many%20o ther%20sources. </a:t>
            </a:r>
            <a:endParaRPr lang="en-US" sz="1700" dirty="0">
              <a:solidFill>
                <a:schemeClr val="tx1">
                  <a:alpha val="60000"/>
                </a:schemeClr>
              </a:solidFill>
            </a:endParaRPr>
          </a:p>
          <a:p>
            <a:pPr marL="0" indent="0">
              <a:buNone/>
            </a:pPr>
            <a:r>
              <a:rPr lang="en-US" sz="1700" dirty="0" err="1">
                <a:solidFill>
                  <a:schemeClr val="tx1">
                    <a:alpha val="60000"/>
                  </a:schemeClr>
                </a:solidFill>
                <a:effectLst/>
                <a:latin typeface="TimesNewRomanPSMT"/>
              </a:rPr>
              <a:t>inderjalli</a:t>
            </a:r>
            <a:r>
              <a:rPr lang="en-US" sz="1700" dirty="0">
                <a:solidFill>
                  <a:schemeClr val="tx1">
                    <a:alpha val="60000"/>
                  </a:schemeClr>
                </a:solidFill>
                <a:effectLst/>
                <a:latin typeface="TimesNewRomanPSMT"/>
              </a:rPr>
              <a:t>. (2019, February 25). </a:t>
            </a:r>
            <a:r>
              <a:rPr lang="en-US" sz="1700" i="1" dirty="0" err="1">
                <a:solidFill>
                  <a:schemeClr val="tx1">
                    <a:alpha val="60000"/>
                  </a:schemeClr>
                </a:solidFill>
                <a:effectLst/>
                <a:latin typeface="TimesNewRomanPS"/>
              </a:rPr>
              <a:t>wmape_group_example.py</a:t>
            </a:r>
            <a:r>
              <a:rPr lang="en-US" sz="1700" dirty="0">
                <a:solidFill>
                  <a:schemeClr val="tx1">
                    <a:alpha val="60000"/>
                  </a:schemeClr>
                </a:solidFill>
                <a:effectLst/>
                <a:latin typeface="TimesNewRomanPSMT"/>
              </a:rPr>
              <a:t>. </a:t>
            </a:r>
            <a:r>
              <a:rPr lang="en-US" sz="1700" dirty="0" err="1">
                <a:solidFill>
                  <a:schemeClr val="tx1">
                    <a:alpha val="60000"/>
                  </a:schemeClr>
                </a:solidFill>
                <a:effectLst/>
                <a:latin typeface="TimesNewRomanPSMT"/>
              </a:rPr>
              <a:t>wmape_grouping</a:t>
            </a:r>
            <a:r>
              <a:rPr lang="en-US" sz="1700" dirty="0">
                <a:solidFill>
                  <a:schemeClr val="tx1">
                    <a:alpha val="60000"/>
                  </a:schemeClr>
                </a:solidFill>
                <a:effectLst/>
                <a:latin typeface="TimesNewRomanPSMT"/>
              </a:rPr>
              <a:t>. https://</a:t>
            </a:r>
            <a:r>
              <a:rPr lang="en-US" sz="1700" dirty="0" err="1">
                <a:solidFill>
                  <a:schemeClr val="tx1">
                    <a:alpha val="60000"/>
                  </a:schemeClr>
                </a:solidFill>
                <a:effectLst/>
                <a:latin typeface="TimesNewRomanPSMT"/>
              </a:rPr>
              <a:t>github.com</a:t>
            </a:r>
            <a:r>
              <a:rPr lang="en-US" sz="1700" dirty="0">
                <a:solidFill>
                  <a:schemeClr val="tx1">
                    <a:alpha val="60000"/>
                  </a:schemeClr>
                </a:solidFill>
                <a:effectLst/>
                <a:latin typeface="TimesNewRomanPSMT"/>
              </a:rPr>
              <a:t>/</a:t>
            </a:r>
            <a:r>
              <a:rPr lang="en-US" sz="1700" dirty="0" err="1">
                <a:solidFill>
                  <a:schemeClr val="tx1">
                    <a:alpha val="60000"/>
                  </a:schemeClr>
                </a:solidFill>
                <a:effectLst/>
                <a:latin typeface="TimesNewRomanPSMT"/>
              </a:rPr>
              <a:t>inderjalli</a:t>
            </a:r>
            <a:r>
              <a:rPr lang="en-US" sz="1700" dirty="0">
                <a:solidFill>
                  <a:schemeClr val="tx1">
                    <a:alpha val="60000"/>
                  </a:schemeClr>
                </a:solidFill>
                <a:effectLst/>
                <a:latin typeface="TimesNewRomanPSMT"/>
              </a:rPr>
              <a:t>/</a:t>
            </a:r>
            <a:r>
              <a:rPr lang="en-US" sz="1700" dirty="0" err="1">
                <a:solidFill>
                  <a:schemeClr val="tx1">
                    <a:alpha val="60000"/>
                  </a:schemeClr>
                </a:solidFill>
                <a:effectLst/>
                <a:latin typeface="TimesNewRomanPSMT"/>
              </a:rPr>
              <a:t>wmape_grouping</a:t>
            </a:r>
            <a:r>
              <a:rPr lang="en-US" sz="1700" dirty="0">
                <a:solidFill>
                  <a:schemeClr val="tx1">
                    <a:alpha val="60000"/>
                  </a:schemeClr>
                </a:solidFill>
                <a:effectLst/>
                <a:latin typeface="TimesNewRomanPSMT"/>
              </a:rPr>
              <a:t>/blob/master/</a:t>
            </a:r>
            <a:r>
              <a:rPr lang="en-US" sz="1700" dirty="0" err="1">
                <a:solidFill>
                  <a:schemeClr val="tx1">
                    <a:alpha val="60000"/>
                  </a:schemeClr>
                </a:solidFill>
                <a:effectLst/>
                <a:latin typeface="TimesNewRomanPSMT"/>
              </a:rPr>
              <a:t>wmape_group_example.py</a:t>
            </a:r>
            <a:r>
              <a:rPr lang="en-US" sz="1700" dirty="0">
                <a:solidFill>
                  <a:schemeClr val="tx1">
                    <a:alpha val="60000"/>
                  </a:schemeClr>
                </a:solidFill>
                <a:effectLst/>
                <a:latin typeface="TimesNewRomanPSMT"/>
              </a:rPr>
              <a:t> </a:t>
            </a:r>
            <a:endParaRPr lang="en-US" sz="1700" dirty="0">
              <a:solidFill>
                <a:schemeClr val="tx1">
                  <a:alpha val="60000"/>
                </a:schemeClr>
              </a:solidFill>
            </a:endParaRPr>
          </a:p>
          <a:p>
            <a:pPr marL="0" indent="0">
              <a:buNone/>
            </a:pPr>
            <a:r>
              <a:rPr lang="en-US" sz="1700" dirty="0">
                <a:solidFill>
                  <a:schemeClr val="tx1">
                    <a:alpha val="60000"/>
                  </a:schemeClr>
                </a:solidFill>
                <a:effectLst/>
                <a:latin typeface="TimesNewRomanPSMT"/>
              </a:rPr>
              <a:t>National Park Service (n.d.). </a:t>
            </a:r>
            <a:r>
              <a:rPr lang="en-US" sz="1700" i="1" dirty="0">
                <a:solidFill>
                  <a:schemeClr val="tx1">
                    <a:alpha val="60000"/>
                  </a:schemeClr>
                </a:solidFill>
                <a:effectLst/>
                <a:latin typeface="TimesNewRomanPS"/>
              </a:rPr>
              <a:t>Ozone Standard Exceedances in National Parks</a:t>
            </a:r>
            <a:r>
              <a:rPr lang="en-US" sz="1700" dirty="0">
                <a:solidFill>
                  <a:schemeClr val="tx1">
                    <a:alpha val="60000"/>
                  </a:schemeClr>
                </a:solidFill>
                <a:effectLst/>
                <a:latin typeface="TimesNewRomanPSMT"/>
              </a:rPr>
              <a:t>. NPS </a:t>
            </a:r>
            <a:r>
              <a:rPr lang="en-US" sz="1700" dirty="0" err="1">
                <a:solidFill>
                  <a:schemeClr val="tx1">
                    <a:alpha val="60000"/>
                  </a:schemeClr>
                </a:solidFill>
                <a:effectLst/>
                <a:latin typeface="TimesNewRomanPSMT"/>
              </a:rPr>
              <a:t>DataStore</a:t>
            </a:r>
            <a:r>
              <a:rPr lang="en-US" sz="1700" dirty="0">
                <a:solidFill>
                  <a:schemeClr val="tx1">
                    <a:alpha val="60000"/>
                  </a:schemeClr>
                </a:solidFill>
                <a:effectLst/>
                <a:latin typeface="TimesNewRomanPSMT"/>
              </a:rPr>
              <a:t>. https://</a:t>
            </a:r>
            <a:r>
              <a:rPr lang="en-US" sz="1700" dirty="0" err="1">
                <a:solidFill>
                  <a:schemeClr val="tx1">
                    <a:alpha val="60000"/>
                  </a:schemeClr>
                </a:solidFill>
                <a:effectLst/>
                <a:latin typeface="TimesNewRomanPSMT"/>
              </a:rPr>
              <a:t>irma.nps.gov</a:t>
            </a:r>
            <a:r>
              <a:rPr lang="en-US" sz="1700" dirty="0">
                <a:solidFill>
                  <a:schemeClr val="tx1">
                    <a:alpha val="60000"/>
                  </a:schemeClr>
                </a:solidFill>
                <a:effectLst/>
                <a:latin typeface="TimesNewRomanPSMT"/>
              </a:rPr>
              <a:t>/</a:t>
            </a:r>
            <a:r>
              <a:rPr lang="en-US" sz="1700" dirty="0" err="1">
                <a:solidFill>
                  <a:schemeClr val="tx1">
                    <a:alpha val="60000"/>
                  </a:schemeClr>
                </a:solidFill>
                <a:effectLst/>
                <a:latin typeface="TimesNewRomanPSMT"/>
              </a:rPr>
              <a:t>DataStore</a:t>
            </a:r>
            <a:r>
              <a:rPr lang="en-US" sz="1700" dirty="0">
                <a:solidFill>
                  <a:schemeClr val="tx1">
                    <a:alpha val="60000"/>
                  </a:schemeClr>
                </a:solidFill>
                <a:effectLst/>
                <a:latin typeface="TimesNewRomanPSMT"/>
              </a:rPr>
              <a:t>/Collection/Profile/4319 </a:t>
            </a:r>
            <a:endParaRPr lang="en-US" sz="1700" dirty="0">
              <a:solidFill>
                <a:schemeClr val="tx1">
                  <a:alpha val="60000"/>
                </a:schemeClr>
              </a:solidFill>
            </a:endParaRPr>
          </a:p>
          <a:p>
            <a:pPr marL="0" indent="0">
              <a:buNone/>
            </a:pPr>
            <a:endParaRPr lang="en-US" sz="1700" dirty="0">
              <a:solidFill>
                <a:schemeClr val="tx1">
                  <a:alpha val="60000"/>
                </a:schemeClr>
              </a:solidFill>
            </a:endParaRPr>
          </a:p>
        </p:txBody>
      </p:sp>
      <p:pic>
        <p:nvPicPr>
          <p:cNvPr id="25" name="Audio 24">
            <a:extLst>
              <a:ext uri="{FF2B5EF4-FFF2-40B4-BE49-F238E27FC236}">
                <a16:creationId xmlns:a16="http://schemas.microsoft.com/office/drawing/2014/main" id="{F34463D1-22C7-082A-F691-9CD8CACB935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42725204"/>
      </p:ext>
    </p:extLst>
  </p:cSld>
  <p:clrMapOvr>
    <a:masterClrMapping/>
  </p:clrMapOvr>
  <mc:AlternateContent xmlns:mc="http://schemas.openxmlformats.org/markup-compatibility/2006" xmlns:p14="http://schemas.microsoft.com/office/powerpoint/2010/main">
    <mc:Choice Requires="p14">
      <p:transition spd="slow" p14:dur="2000" advTm="2554"/>
    </mc:Choice>
    <mc:Fallback xmlns="">
      <p:transition spd="slow" advTm="25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Nerves in the brain">
            <a:extLst>
              <a:ext uri="{FF2B5EF4-FFF2-40B4-BE49-F238E27FC236}">
                <a16:creationId xmlns:a16="http://schemas.microsoft.com/office/drawing/2014/main" id="{56EFAB44-1B69-F362-50D6-566C4100760E}"/>
              </a:ext>
            </a:extLst>
          </p:cNvPr>
          <p:cNvPicPr>
            <a:picLocks noChangeAspect="1"/>
          </p:cNvPicPr>
          <p:nvPr/>
        </p:nvPicPr>
        <p:blipFill rotWithShape="1">
          <a:blip r:embed="rId4"/>
          <a:srcRect r="5882" b="-1"/>
          <a:stretch/>
        </p:blipFill>
        <p:spPr>
          <a:xfrm>
            <a:off x="2522356"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972AA02-03DF-4A29-CCB7-863AB3336041}"/>
              </a:ext>
            </a:extLst>
          </p:cNvPr>
          <p:cNvSpPr>
            <a:spLocks noGrp="1"/>
          </p:cNvSpPr>
          <p:nvPr>
            <p:ph type="title"/>
          </p:nvPr>
        </p:nvSpPr>
        <p:spPr>
          <a:xfrm>
            <a:off x="838200" y="365125"/>
            <a:ext cx="3822189" cy="1899912"/>
          </a:xfrm>
        </p:spPr>
        <p:txBody>
          <a:bodyPr>
            <a:normAutofit/>
          </a:bodyPr>
          <a:lstStyle/>
          <a:p>
            <a:r>
              <a:rPr lang="en-US" sz="4000" dirty="0"/>
              <a:t>What is an ozone exceedance day?</a:t>
            </a:r>
          </a:p>
        </p:txBody>
      </p:sp>
      <p:sp>
        <p:nvSpPr>
          <p:cNvPr id="3" name="Content Placeholder 2">
            <a:extLst>
              <a:ext uri="{FF2B5EF4-FFF2-40B4-BE49-F238E27FC236}">
                <a16:creationId xmlns:a16="http://schemas.microsoft.com/office/drawing/2014/main" id="{B597EA94-275B-FBC1-8CAA-74D08A819050}"/>
              </a:ext>
            </a:extLst>
          </p:cNvPr>
          <p:cNvSpPr>
            <a:spLocks noGrp="1"/>
          </p:cNvSpPr>
          <p:nvPr>
            <p:ph idx="1"/>
          </p:nvPr>
        </p:nvSpPr>
        <p:spPr>
          <a:xfrm>
            <a:off x="838200" y="2434201"/>
            <a:ext cx="3822189" cy="3742762"/>
          </a:xfrm>
        </p:spPr>
        <p:txBody>
          <a:bodyPr>
            <a:normAutofit/>
          </a:bodyPr>
          <a:lstStyle/>
          <a:p>
            <a:r>
              <a:rPr lang="en-US" sz="2000" dirty="0">
                <a:effectLst/>
              </a:rPr>
              <a:t>Ozone is a pollutant and major component of smog. </a:t>
            </a:r>
            <a:endParaRPr lang="en-US" sz="2000" dirty="0"/>
          </a:p>
          <a:p>
            <a:r>
              <a:rPr lang="en-US" sz="2000" dirty="0">
                <a:effectLst/>
              </a:rPr>
              <a:t>An ozone exceedance day occurs when the daily maximum 8-hour average is greater than or equal to 71 ppb. </a:t>
            </a:r>
            <a:endParaRPr lang="en-US" sz="2000" dirty="0"/>
          </a:p>
          <a:p>
            <a:r>
              <a:rPr lang="en-US" sz="2000" dirty="0"/>
              <a:t>I</a:t>
            </a:r>
            <a:r>
              <a:rPr lang="en-US" sz="2000" dirty="0">
                <a:effectLst/>
              </a:rPr>
              <a:t>ncrease in the amount of ozone poses possible dangers to both the ecosystem and the people in the parks </a:t>
            </a:r>
            <a:endParaRPr lang="en-US" sz="2000" dirty="0"/>
          </a:p>
          <a:p>
            <a:pPr marL="0" indent="0">
              <a:buNone/>
            </a:pPr>
            <a:endParaRPr lang="en-US" sz="2000" dirty="0"/>
          </a:p>
        </p:txBody>
      </p:sp>
      <p:pic>
        <p:nvPicPr>
          <p:cNvPr id="22" name="Audio 21">
            <a:extLst>
              <a:ext uri="{FF2B5EF4-FFF2-40B4-BE49-F238E27FC236}">
                <a16:creationId xmlns:a16="http://schemas.microsoft.com/office/drawing/2014/main" id="{6A206E56-1FCC-5424-568C-282CE7A0E65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03842394"/>
      </p:ext>
    </p:extLst>
  </p:cSld>
  <p:clrMapOvr>
    <a:masterClrMapping/>
  </p:clrMapOvr>
  <mc:AlternateContent xmlns:mc="http://schemas.openxmlformats.org/markup-compatibility/2006" xmlns:p14="http://schemas.microsoft.com/office/powerpoint/2010/main">
    <mc:Choice Requires="p14">
      <p:transition spd="slow" p14:dur="2000" advTm="56149"/>
    </mc:Choice>
    <mc:Fallback xmlns="">
      <p:transition spd="slow" advTm="561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Nerves in the brain">
            <a:extLst>
              <a:ext uri="{FF2B5EF4-FFF2-40B4-BE49-F238E27FC236}">
                <a16:creationId xmlns:a16="http://schemas.microsoft.com/office/drawing/2014/main" id="{446FDF1F-4BEF-5813-88F5-DF653D1FE011}"/>
              </a:ext>
            </a:extLst>
          </p:cNvPr>
          <p:cNvPicPr>
            <a:picLocks noChangeAspect="1"/>
          </p:cNvPicPr>
          <p:nvPr/>
        </p:nvPicPr>
        <p:blipFill rotWithShape="1">
          <a:blip r:embed="rId4"/>
          <a:srcRect r="5882" b="-1"/>
          <a:stretch/>
        </p:blipFill>
        <p:spPr>
          <a:xfrm>
            <a:off x="1"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A626935-9B90-9CA9-13C9-D2F8EC97AF3F}"/>
              </a:ext>
            </a:extLst>
          </p:cNvPr>
          <p:cNvSpPr>
            <a:spLocks noGrp="1"/>
          </p:cNvSpPr>
          <p:nvPr>
            <p:ph type="title"/>
          </p:nvPr>
        </p:nvSpPr>
        <p:spPr>
          <a:xfrm>
            <a:off x="7531610" y="365125"/>
            <a:ext cx="3822189" cy="1899912"/>
          </a:xfrm>
        </p:spPr>
        <p:txBody>
          <a:bodyPr>
            <a:normAutofit/>
          </a:bodyPr>
          <a:lstStyle/>
          <a:p>
            <a:r>
              <a:rPr lang="en-US" sz="4000"/>
              <a:t>Research Questions</a:t>
            </a:r>
          </a:p>
        </p:txBody>
      </p:sp>
      <p:sp>
        <p:nvSpPr>
          <p:cNvPr id="3" name="Content Placeholder 2">
            <a:extLst>
              <a:ext uri="{FF2B5EF4-FFF2-40B4-BE49-F238E27FC236}">
                <a16:creationId xmlns:a16="http://schemas.microsoft.com/office/drawing/2014/main" id="{DF4BD836-8FDD-0B63-6897-88F0CB84EC2C}"/>
              </a:ext>
            </a:extLst>
          </p:cNvPr>
          <p:cNvSpPr>
            <a:spLocks noGrp="1"/>
          </p:cNvSpPr>
          <p:nvPr>
            <p:ph idx="1"/>
          </p:nvPr>
        </p:nvSpPr>
        <p:spPr>
          <a:xfrm>
            <a:off x="7531610" y="2434201"/>
            <a:ext cx="3822189" cy="3742762"/>
          </a:xfrm>
        </p:spPr>
        <p:txBody>
          <a:bodyPr>
            <a:normAutofit lnSpcReduction="10000"/>
          </a:bodyPr>
          <a:lstStyle/>
          <a:p>
            <a:pPr>
              <a:buFont typeface="Arial" panose="020B0604020202020204" pitchFamily="34" charset="0"/>
              <a:buChar char="•"/>
            </a:pPr>
            <a:r>
              <a:rPr lang="en-US" sz="1300" dirty="0">
                <a:effectLst/>
              </a:rPr>
              <a:t>Is the number of ozone exceedance days increasing for all monitored sites, and where is the problem the most severe? </a:t>
            </a:r>
          </a:p>
          <a:p>
            <a:pPr>
              <a:buFont typeface="Arial" panose="020B0604020202020204" pitchFamily="34" charset="0"/>
              <a:buChar char="•"/>
            </a:pPr>
            <a:r>
              <a:rPr lang="en-US" sz="1300" dirty="0">
                <a:effectLst/>
              </a:rPr>
              <a:t>Is there a relationship in the data between national parks with monitoring sites? And if so, is this relationship regional, based on number of visitors to the park, the dominant ecosystem of the site (desert versus forest), or something else entirely? </a:t>
            </a:r>
          </a:p>
          <a:p>
            <a:pPr>
              <a:buFont typeface="Arial" panose="020B0604020202020204" pitchFamily="34" charset="0"/>
              <a:buChar char="•"/>
            </a:pPr>
            <a:r>
              <a:rPr lang="en-US" sz="1300" dirty="0">
                <a:effectLst/>
              </a:rPr>
              <a:t>Can predictions for the daily maximum 8-hour average ozone concentration be calculated for each site as well as the number of ozone exceedance days per year?</a:t>
            </a:r>
          </a:p>
          <a:p>
            <a:r>
              <a:rPr lang="en-US" sz="1300" dirty="0">
                <a:effectLst/>
              </a:rPr>
              <a:t>Does the data support predictions for the number of ozone exceedance days and for the daily maximum 8-hour average ozone concentration that generalize to the entirety of the national park system, or does this data only support predictions for the monitoring sites? </a:t>
            </a:r>
          </a:p>
          <a:p>
            <a:pPr marL="0" indent="0">
              <a:buNone/>
            </a:pPr>
            <a:endParaRPr lang="en-US" sz="1300" dirty="0">
              <a:effectLst/>
              <a:latin typeface="SymbolMT"/>
            </a:endParaRPr>
          </a:p>
          <a:p>
            <a:endParaRPr lang="en-US" sz="1300" dirty="0"/>
          </a:p>
        </p:txBody>
      </p:sp>
      <p:pic>
        <p:nvPicPr>
          <p:cNvPr id="19" name="Audio 18">
            <a:extLst>
              <a:ext uri="{FF2B5EF4-FFF2-40B4-BE49-F238E27FC236}">
                <a16:creationId xmlns:a16="http://schemas.microsoft.com/office/drawing/2014/main" id="{F5F38A4C-E29E-8A9A-3C12-AD9D5EF7B98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pic>
        <p:nvPicPr>
          <p:cNvPr id="1025" name="Picture 1" descr="page1image18352992">
            <a:extLst>
              <a:ext uri="{FF2B5EF4-FFF2-40B4-BE49-F238E27FC236}">
                <a16:creationId xmlns:a16="http://schemas.microsoft.com/office/drawing/2014/main" id="{8D8902F9-FBA5-4006-57E6-68AB2940AB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5461000" cy="19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587853"/>
      </p:ext>
    </p:extLst>
  </p:cSld>
  <p:clrMapOvr>
    <a:masterClrMapping/>
  </p:clrMapOvr>
  <mc:AlternateContent xmlns:mc="http://schemas.openxmlformats.org/markup-compatibility/2006" xmlns:p14="http://schemas.microsoft.com/office/powerpoint/2010/main">
    <mc:Choice Requires="p14">
      <p:transition spd="slow" p14:dur="2000" advTm="24662"/>
    </mc:Choice>
    <mc:Fallback xmlns="">
      <p:transition spd="slow" advTm="246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unlight filtering thru a forest woodland and underbrush">
            <a:extLst>
              <a:ext uri="{FF2B5EF4-FFF2-40B4-BE49-F238E27FC236}">
                <a16:creationId xmlns:a16="http://schemas.microsoft.com/office/drawing/2014/main" id="{BDD2F084-66B4-0F1C-3EA0-A5329191D0F9}"/>
              </a:ext>
            </a:extLst>
          </p:cNvPr>
          <p:cNvPicPr>
            <a:picLocks noChangeAspect="1"/>
          </p:cNvPicPr>
          <p:nvPr/>
        </p:nvPicPr>
        <p:blipFill rotWithShape="1">
          <a:blip r:embed="rId4"/>
          <a:srcRect r="6237"/>
          <a:stretch/>
        </p:blipFill>
        <p:spPr>
          <a:xfrm>
            <a:off x="2522356" y="10"/>
            <a:ext cx="9669642" cy="6857990"/>
          </a:xfrm>
          <a:prstGeom prst="rect">
            <a:avLst/>
          </a:prstGeom>
        </p:spPr>
      </p:pic>
      <p:sp>
        <p:nvSpPr>
          <p:cNvPr id="33" name="Rectangle 3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86F59BD-A4B3-0ADC-7866-9948025BF9B7}"/>
              </a:ext>
            </a:extLst>
          </p:cNvPr>
          <p:cNvSpPr>
            <a:spLocks noGrp="1"/>
          </p:cNvSpPr>
          <p:nvPr>
            <p:ph type="title"/>
          </p:nvPr>
        </p:nvSpPr>
        <p:spPr>
          <a:xfrm>
            <a:off x="838200" y="365125"/>
            <a:ext cx="3822189" cy="1899912"/>
          </a:xfrm>
        </p:spPr>
        <p:txBody>
          <a:bodyPr>
            <a:normAutofit/>
          </a:bodyPr>
          <a:lstStyle/>
          <a:p>
            <a:r>
              <a:rPr lang="en-US" sz="4000" dirty="0"/>
              <a:t>Data</a:t>
            </a:r>
          </a:p>
        </p:txBody>
      </p:sp>
      <p:sp>
        <p:nvSpPr>
          <p:cNvPr id="3" name="Content Placeholder 2">
            <a:extLst>
              <a:ext uri="{FF2B5EF4-FFF2-40B4-BE49-F238E27FC236}">
                <a16:creationId xmlns:a16="http://schemas.microsoft.com/office/drawing/2014/main" id="{DFE4D8D3-0BDB-9D1A-B387-18BF62520202}"/>
              </a:ext>
            </a:extLst>
          </p:cNvPr>
          <p:cNvSpPr>
            <a:spLocks noGrp="1"/>
          </p:cNvSpPr>
          <p:nvPr>
            <p:ph idx="1"/>
          </p:nvPr>
        </p:nvSpPr>
        <p:spPr>
          <a:xfrm>
            <a:off x="838200" y="2434201"/>
            <a:ext cx="3822189" cy="3742762"/>
          </a:xfrm>
        </p:spPr>
        <p:txBody>
          <a:bodyPr>
            <a:normAutofit/>
          </a:bodyPr>
          <a:lstStyle/>
          <a:p>
            <a:r>
              <a:rPr lang="en-US" sz="2000" dirty="0">
                <a:effectLst/>
              </a:rPr>
              <a:t>The data comes from the National Park Service </a:t>
            </a:r>
            <a:endParaRPr lang="en-US" sz="2000" dirty="0"/>
          </a:p>
          <a:p>
            <a:r>
              <a:rPr lang="en-US" sz="2000" dirty="0"/>
              <a:t>Data preparation</a:t>
            </a:r>
          </a:p>
          <a:p>
            <a:pPr lvl="1"/>
            <a:r>
              <a:rPr lang="en-US" sz="2000" dirty="0"/>
              <a:t>Remove extra months</a:t>
            </a:r>
          </a:p>
          <a:p>
            <a:pPr lvl="1"/>
            <a:r>
              <a:rPr lang="en-US" sz="2000" dirty="0"/>
              <a:t>Column names uniformly formatted</a:t>
            </a:r>
          </a:p>
          <a:p>
            <a:pPr lvl="1"/>
            <a:r>
              <a:rPr lang="en-US" sz="2000" dirty="0"/>
              <a:t>Add year</a:t>
            </a:r>
          </a:p>
          <a:p>
            <a:pPr lvl="1"/>
            <a:r>
              <a:rPr lang="en-US" sz="2000" dirty="0"/>
              <a:t>Add Site ID</a:t>
            </a:r>
          </a:p>
        </p:txBody>
      </p:sp>
      <p:pic>
        <p:nvPicPr>
          <p:cNvPr id="15" name="Audio 14">
            <a:extLst>
              <a:ext uri="{FF2B5EF4-FFF2-40B4-BE49-F238E27FC236}">
                <a16:creationId xmlns:a16="http://schemas.microsoft.com/office/drawing/2014/main" id="{C28B2AFB-04D0-C880-692A-FAB008FB772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29710583"/>
      </p:ext>
    </p:extLst>
  </p:cSld>
  <p:clrMapOvr>
    <a:masterClrMapping/>
  </p:clrMapOvr>
  <mc:AlternateContent xmlns:mc="http://schemas.openxmlformats.org/markup-compatibility/2006" xmlns:p14="http://schemas.microsoft.com/office/powerpoint/2010/main">
    <mc:Choice Requires="p14">
      <p:transition spd="slow" p14:dur="2000" advTm="23798"/>
    </mc:Choice>
    <mc:Fallback xmlns="">
      <p:transition spd="slow" advTm="237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unlight filtering thru a forest woodland and underbrush">
            <a:extLst>
              <a:ext uri="{FF2B5EF4-FFF2-40B4-BE49-F238E27FC236}">
                <a16:creationId xmlns:a16="http://schemas.microsoft.com/office/drawing/2014/main" id="{901142FF-357A-340D-019B-A9E94BA7E70D}"/>
              </a:ext>
            </a:extLst>
          </p:cNvPr>
          <p:cNvPicPr>
            <a:picLocks noChangeAspect="1"/>
          </p:cNvPicPr>
          <p:nvPr/>
        </p:nvPicPr>
        <p:blipFill rotWithShape="1">
          <a:blip r:embed="rId4"/>
          <a:srcRect r="6237"/>
          <a:stretch/>
        </p:blipFill>
        <p:spPr>
          <a:xfrm>
            <a:off x="1" y="10"/>
            <a:ext cx="9669642" cy="6857990"/>
          </a:xfrm>
          <a:prstGeom prst="rect">
            <a:avLst/>
          </a:prstGeom>
        </p:spPr>
      </p:pic>
      <p:sp>
        <p:nvSpPr>
          <p:cNvPr id="32" name="Rectangle 3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2614D97-87AA-56CA-A584-DB29C4AFCAA0}"/>
              </a:ext>
            </a:extLst>
          </p:cNvPr>
          <p:cNvSpPr>
            <a:spLocks noGrp="1"/>
          </p:cNvSpPr>
          <p:nvPr>
            <p:ph type="title"/>
          </p:nvPr>
        </p:nvSpPr>
        <p:spPr>
          <a:xfrm>
            <a:off x="7531610" y="365125"/>
            <a:ext cx="3822189" cy="1899912"/>
          </a:xfrm>
        </p:spPr>
        <p:txBody>
          <a:bodyPr>
            <a:normAutofit/>
          </a:bodyPr>
          <a:lstStyle/>
          <a:p>
            <a:r>
              <a:rPr lang="en-US" sz="4000"/>
              <a:t>Methods</a:t>
            </a:r>
          </a:p>
        </p:txBody>
      </p:sp>
      <p:sp>
        <p:nvSpPr>
          <p:cNvPr id="3" name="Content Placeholder 2">
            <a:extLst>
              <a:ext uri="{FF2B5EF4-FFF2-40B4-BE49-F238E27FC236}">
                <a16:creationId xmlns:a16="http://schemas.microsoft.com/office/drawing/2014/main" id="{1DE6BE6D-AFF6-0086-7E84-C8F31EB7FDC5}"/>
              </a:ext>
            </a:extLst>
          </p:cNvPr>
          <p:cNvSpPr>
            <a:spLocks noGrp="1"/>
          </p:cNvSpPr>
          <p:nvPr>
            <p:ph idx="1"/>
          </p:nvPr>
        </p:nvSpPr>
        <p:spPr>
          <a:xfrm>
            <a:off x="7531610" y="2434201"/>
            <a:ext cx="3822189" cy="3742762"/>
          </a:xfrm>
        </p:spPr>
        <p:txBody>
          <a:bodyPr>
            <a:normAutofit/>
          </a:bodyPr>
          <a:lstStyle/>
          <a:p>
            <a:r>
              <a:rPr lang="en-US" sz="2000" dirty="0"/>
              <a:t>G</a:t>
            </a:r>
            <a:r>
              <a:rPr lang="en-US" sz="2000" dirty="0">
                <a:effectLst/>
              </a:rPr>
              <a:t>raphical analysis and statistics (EDA)</a:t>
            </a:r>
            <a:endParaRPr lang="en-US" sz="2000" dirty="0"/>
          </a:p>
          <a:p>
            <a:r>
              <a:rPr lang="en-US" sz="2000" dirty="0"/>
              <a:t>ARIMA modeling techniques</a:t>
            </a:r>
          </a:p>
          <a:p>
            <a:endParaRPr lang="en-US" sz="2000" dirty="0"/>
          </a:p>
        </p:txBody>
      </p:sp>
      <p:pic>
        <p:nvPicPr>
          <p:cNvPr id="28" name="Audio 27">
            <a:extLst>
              <a:ext uri="{FF2B5EF4-FFF2-40B4-BE49-F238E27FC236}">
                <a16:creationId xmlns:a16="http://schemas.microsoft.com/office/drawing/2014/main" id="{E3757D0C-A6DC-E141-243B-A565344FF17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99167766"/>
      </p:ext>
    </p:extLst>
  </p:cSld>
  <p:clrMapOvr>
    <a:masterClrMapping/>
  </p:clrMapOvr>
  <mc:AlternateContent xmlns:mc="http://schemas.openxmlformats.org/markup-compatibility/2006" xmlns:p14="http://schemas.microsoft.com/office/powerpoint/2010/main">
    <mc:Choice Requires="p14">
      <p:transition spd="slow" p14:dur="2000" advTm="15194"/>
    </mc:Choice>
    <mc:Fallback xmlns="">
      <p:transition spd="slow" advTm="151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oup of a plateau with some fog">
            <a:extLst>
              <a:ext uri="{FF2B5EF4-FFF2-40B4-BE49-F238E27FC236}">
                <a16:creationId xmlns:a16="http://schemas.microsoft.com/office/drawing/2014/main" id="{E8E3404C-F7D1-4DC4-AC7B-DBC30D00C7DC}"/>
              </a:ext>
            </a:extLst>
          </p:cNvPr>
          <p:cNvPicPr>
            <a:picLocks noChangeAspect="1"/>
          </p:cNvPicPr>
          <p:nvPr/>
        </p:nvPicPr>
        <p:blipFill rotWithShape="1">
          <a:blip r:embed="rId4"/>
          <a:srcRect l="1209" r="4673" b="-1"/>
          <a:stretch/>
        </p:blipFill>
        <p:spPr>
          <a:xfrm>
            <a:off x="2522356" y="10"/>
            <a:ext cx="9669642" cy="68579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7CE1BF-590C-4AA9-7630-01B03EA4C4A5}"/>
              </a:ext>
            </a:extLst>
          </p:cNvPr>
          <p:cNvSpPr>
            <a:spLocks noGrp="1"/>
          </p:cNvSpPr>
          <p:nvPr>
            <p:ph type="title"/>
          </p:nvPr>
        </p:nvSpPr>
        <p:spPr>
          <a:xfrm>
            <a:off x="838200" y="365125"/>
            <a:ext cx="3822189" cy="1899912"/>
          </a:xfrm>
        </p:spPr>
        <p:txBody>
          <a:bodyPr>
            <a:normAutofit/>
          </a:bodyPr>
          <a:lstStyle/>
          <a:p>
            <a:r>
              <a:rPr lang="en-US" sz="4000"/>
              <a:t>Analysis</a:t>
            </a:r>
          </a:p>
        </p:txBody>
      </p:sp>
      <p:sp>
        <p:nvSpPr>
          <p:cNvPr id="3" name="Content Placeholder 2">
            <a:extLst>
              <a:ext uri="{FF2B5EF4-FFF2-40B4-BE49-F238E27FC236}">
                <a16:creationId xmlns:a16="http://schemas.microsoft.com/office/drawing/2014/main" id="{FF01AE74-3CAD-E649-AE66-0F3D734AFC6F}"/>
              </a:ext>
            </a:extLst>
          </p:cNvPr>
          <p:cNvSpPr>
            <a:spLocks noGrp="1"/>
          </p:cNvSpPr>
          <p:nvPr>
            <p:ph idx="1"/>
          </p:nvPr>
        </p:nvSpPr>
        <p:spPr>
          <a:xfrm>
            <a:off x="838200" y="2434201"/>
            <a:ext cx="3822189" cy="3742762"/>
          </a:xfrm>
        </p:spPr>
        <p:txBody>
          <a:bodyPr>
            <a:normAutofit/>
          </a:bodyPr>
          <a:lstStyle/>
          <a:p>
            <a:r>
              <a:rPr lang="en-US" sz="2000"/>
              <a:t>72 unique Site IDs</a:t>
            </a:r>
          </a:p>
          <a:p>
            <a:r>
              <a:rPr lang="en-US" sz="2000"/>
              <a:t>4 sites occur every year</a:t>
            </a:r>
          </a:p>
          <a:p>
            <a:r>
              <a:rPr lang="en-US" sz="2000"/>
              <a:t>8 sites frequent the top 5 number of ozone exceedance days per year</a:t>
            </a:r>
          </a:p>
        </p:txBody>
      </p:sp>
      <p:pic>
        <p:nvPicPr>
          <p:cNvPr id="28" name="Audio 27">
            <a:extLst>
              <a:ext uri="{FF2B5EF4-FFF2-40B4-BE49-F238E27FC236}">
                <a16:creationId xmlns:a16="http://schemas.microsoft.com/office/drawing/2014/main" id="{3D6FE859-D0E4-C546-CA65-60FDC8E3C49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45171112"/>
      </p:ext>
    </p:extLst>
  </p:cSld>
  <p:clrMapOvr>
    <a:masterClrMapping/>
  </p:clrMapOvr>
  <mc:AlternateContent xmlns:mc="http://schemas.openxmlformats.org/markup-compatibility/2006" xmlns:p14="http://schemas.microsoft.com/office/powerpoint/2010/main">
    <mc:Choice Requires="p14">
      <p:transition spd="slow" p14:dur="2000" advTm="62625"/>
    </mc:Choice>
    <mc:Fallback xmlns="">
      <p:transition spd="slow" advTm="626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9527FCEA-6143-4C5E-8C45-8AC9237AD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A9F23AD-7A55-49F3-A3EC-743F47F36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6741849" cy="5897880"/>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aph with different colored lines and dots&#10;&#10;Description automatically generated">
            <a:extLst>
              <a:ext uri="{FF2B5EF4-FFF2-40B4-BE49-F238E27FC236}">
                <a16:creationId xmlns:a16="http://schemas.microsoft.com/office/drawing/2014/main" id="{EFC0D32A-2275-77A8-C201-1AC161F24498}"/>
              </a:ext>
            </a:extLst>
          </p:cNvPr>
          <p:cNvPicPr>
            <a:picLocks noChangeAspect="1"/>
          </p:cNvPicPr>
          <p:nvPr/>
        </p:nvPicPr>
        <p:blipFill>
          <a:blip r:embed="rId4"/>
          <a:stretch>
            <a:fillRect/>
          </a:stretch>
        </p:blipFill>
        <p:spPr>
          <a:xfrm>
            <a:off x="641180" y="1801458"/>
            <a:ext cx="6410084" cy="3269143"/>
          </a:xfrm>
          <a:prstGeom prst="rect">
            <a:avLst/>
          </a:prstGeom>
        </p:spPr>
      </p:pic>
      <p:sp>
        <p:nvSpPr>
          <p:cNvPr id="37" name="Rectangle 36">
            <a:extLst>
              <a:ext uri="{FF2B5EF4-FFF2-40B4-BE49-F238E27FC236}">
                <a16:creationId xmlns:a16="http://schemas.microsoft.com/office/drawing/2014/main" id="{D7D9F91F-72C9-4DB9-ABD0-A8180D8262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480060"/>
            <a:ext cx="4180332" cy="2788074"/>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graph of different colored lines and dots&#10;&#10;Description automatically generated">
            <a:extLst>
              <a:ext uri="{FF2B5EF4-FFF2-40B4-BE49-F238E27FC236}">
                <a16:creationId xmlns:a16="http://schemas.microsoft.com/office/drawing/2014/main" id="{D956A1D2-FD4A-4922-22D4-4D93DFCB00B6}"/>
              </a:ext>
            </a:extLst>
          </p:cNvPr>
          <p:cNvPicPr>
            <a:picLocks noChangeAspect="1"/>
          </p:cNvPicPr>
          <p:nvPr/>
        </p:nvPicPr>
        <p:blipFill>
          <a:blip r:embed="rId5"/>
          <a:stretch>
            <a:fillRect/>
          </a:stretch>
        </p:blipFill>
        <p:spPr>
          <a:xfrm>
            <a:off x="7695873" y="907920"/>
            <a:ext cx="3854945" cy="1946747"/>
          </a:xfrm>
          <a:prstGeom prst="rect">
            <a:avLst/>
          </a:prstGeom>
        </p:spPr>
      </p:pic>
      <p:sp>
        <p:nvSpPr>
          <p:cNvPr id="39" name="Rectangle 38">
            <a:extLst>
              <a:ext uri="{FF2B5EF4-FFF2-40B4-BE49-F238E27FC236}">
                <a16:creationId xmlns:a16="http://schemas.microsoft.com/office/drawing/2014/main" id="{BE016956-CE9F-4946-8834-A8BC3529D0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603670"/>
            <a:ext cx="4180332" cy="2788074"/>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graph of different colored lines and dots&#10;&#10;Description automatically generated">
            <a:extLst>
              <a:ext uri="{FF2B5EF4-FFF2-40B4-BE49-F238E27FC236}">
                <a16:creationId xmlns:a16="http://schemas.microsoft.com/office/drawing/2014/main" id="{2F685E8B-58EE-6475-DF7F-0C751C30C73D}"/>
              </a:ext>
            </a:extLst>
          </p:cNvPr>
          <p:cNvPicPr>
            <a:picLocks noChangeAspect="1"/>
          </p:cNvPicPr>
          <p:nvPr/>
        </p:nvPicPr>
        <p:blipFill>
          <a:blip r:embed="rId6"/>
          <a:stretch>
            <a:fillRect/>
          </a:stretch>
        </p:blipFill>
        <p:spPr>
          <a:xfrm>
            <a:off x="7695873" y="4063642"/>
            <a:ext cx="3854945" cy="1840735"/>
          </a:xfrm>
          <a:prstGeom prst="rect">
            <a:avLst/>
          </a:prstGeom>
        </p:spPr>
      </p:pic>
      <p:pic>
        <p:nvPicPr>
          <p:cNvPr id="59" name="Audio 58">
            <a:extLst>
              <a:ext uri="{FF2B5EF4-FFF2-40B4-BE49-F238E27FC236}">
                <a16:creationId xmlns:a16="http://schemas.microsoft.com/office/drawing/2014/main" id="{7DD5ED6D-413A-3700-3470-BC7E4A4A3DA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32401761"/>
      </p:ext>
    </p:extLst>
  </p:cSld>
  <p:clrMapOvr>
    <a:masterClrMapping/>
  </p:clrMapOvr>
  <mc:AlternateContent xmlns:mc="http://schemas.openxmlformats.org/markup-compatibility/2006" xmlns:p14="http://schemas.microsoft.com/office/powerpoint/2010/main">
    <mc:Choice Requires="p14">
      <p:transition spd="slow" p14:dur="2000" advTm="46508"/>
    </mc:Choice>
    <mc:Fallback xmlns="">
      <p:transition spd="slow" advTm="465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graph with orange lines and numbers&#10;&#10;Description automatically generated">
            <a:extLst>
              <a:ext uri="{FF2B5EF4-FFF2-40B4-BE49-F238E27FC236}">
                <a16:creationId xmlns:a16="http://schemas.microsoft.com/office/drawing/2014/main" id="{3760F845-440B-F194-7204-8EEDCCB2081D}"/>
              </a:ext>
            </a:extLst>
          </p:cNvPr>
          <p:cNvPicPr>
            <a:picLocks noGrp="1" noChangeAspect="1"/>
          </p:cNvPicPr>
          <p:nvPr>
            <p:ph idx="1"/>
          </p:nvPr>
        </p:nvPicPr>
        <p:blipFill>
          <a:blip r:embed="rId4"/>
          <a:stretch>
            <a:fillRect/>
          </a:stretch>
        </p:blipFill>
        <p:spPr>
          <a:xfrm>
            <a:off x="643467" y="661838"/>
            <a:ext cx="10905066" cy="5534322"/>
          </a:xfrm>
          <a:prstGeom prst="rect">
            <a:avLst/>
          </a:prstGeom>
        </p:spPr>
      </p:pic>
      <p:pic>
        <p:nvPicPr>
          <p:cNvPr id="13" name="Audio 12">
            <a:extLst>
              <a:ext uri="{FF2B5EF4-FFF2-40B4-BE49-F238E27FC236}">
                <a16:creationId xmlns:a16="http://schemas.microsoft.com/office/drawing/2014/main" id="{C2327AA6-B33E-9C37-7250-D4B95909448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645511320"/>
      </p:ext>
    </p:extLst>
  </p:cSld>
  <p:clrMapOvr>
    <a:masterClrMapping/>
  </p:clrMapOvr>
  <mc:AlternateContent xmlns:mc="http://schemas.openxmlformats.org/markup-compatibility/2006" xmlns:p14="http://schemas.microsoft.com/office/powerpoint/2010/main">
    <mc:Choice Requires="p14">
      <p:transition spd="slow" p14:dur="2000" advTm="37483"/>
    </mc:Choice>
    <mc:Fallback xmlns="">
      <p:transition spd="slow" advTm="374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graph with red dots and numbers&#10;&#10;Description automatically generated">
            <a:extLst>
              <a:ext uri="{FF2B5EF4-FFF2-40B4-BE49-F238E27FC236}">
                <a16:creationId xmlns:a16="http://schemas.microsoft.com/office/drawing/2014/main" id="{7FC671BE-1D4C-3CED-54A6-24F460B3B926}"/>
              </a:ext>
            </a:extLst>
          </p:cNvPr>
          <p:cNvPicPr>
            <a:picLocks noChangeAspect="1"/>
          </p:cNvPicPr>
          <p:nvPr/>
        </p:nvPicPr>
        <p:blipFill>
          <a:blip r:embed="rId4"/>
          <a:stretch>
            <a:fillRect/>
          </a:stretch>
        </p:blipFill>
        <p:spPr>
          <a:xfrm>
            <a:off x="1018926" y="3743878"/>
            <a:ext cx="4724569" cy="2421342"/>
          </a:xfrm>
          <a:prstGeom prst="rect">
            <a:avLst/>
          </a:prstGeom>
        </p:spPr>
      </p:pic>
      <p:cxnSp>
        <p:nvCxnSpPr>
          <p:cNvPr id="16" name="Straight Connector 15">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graph with a line and red dots&#10;&#10;Description automatically generated">
            <a:extLst>
              <a:ext uri="{FF2B5EF4-FFF2-40B4-BE49-F238E27FC236}">
                <a16:creationId xmlns:a16="http://schemas.microsoft.com/office/drawing/2014/main" id="{D59CF361-CABF-68A7-E1A1-FF46AE534ACA}"/>
              </a:ext>
            </a:extLst>
          </p:cNvPr>
          <p:cNvPicPr>
            <a:picLocks noGrp="1" noChangeAspect="1"/>
          </p:cNvPicPr>
          <p:nvPr>
            <p:ph idx="1"/>
          </p:nvPr>
        </p:nvPicPr>
        <p:blipFill>
          <a:blip r:embed="rId5"/>
          <a:stretch>
            <a:fillRect/>
          </a:stretch>
        </p:blipFill>
        <p:spPr>
          <a:xfrm>
            <a:off x="985235" y="602157"/>
            <a:ext cx="4732940" cy="2425632"/>
          </a:xfrm>
          <a:prstGeom prst="rect">
            <a:avLst/>
          </a:prstGeom>
        </p:spPr>
      </p:pic>
      <p:cxnSp>
        <p:nvCxnSpPr>
          <p:cNvPr id="18" name="Straight Connector 17">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1" name="Picture 10" descr="A graph with a line and red dots&#10;&#10;Description automatically generated">
            <a:extLst>
              <a:ext uri="{FF2B5EF4-FFF2-40B4-BE49-F238E27FC236}">
                <a16:creationId xmlns:a16="http://schemas.microsoft.com/office/drawing/2014/main" id="{7DCC60ED-033B-099A-55BF-30717B37035D}"/>
              </a:ext>
            </a:extLst>
          </p:cNvPr>
          <p:cNvPicPr>
            <a:picLocks noChangeAspect="1"/>
          </p:cNvPicPr>
          <p:nvPr/>
        </p:nvPicPr>
        <p:blipFill>
          <a:blip r:embed="rId6"/>
          <a:stretch>
            <a:fillRect/>
          </a:stretch>
        </p:blipFill>
        <p:spPr>
          <a:xfrm>
            <a:off x="6797691" y="3743878"/>
            <a:ext cx="4724569" cy="2456776"/>
          </a:xfrm>
          <a:prstGeom prst="rect">
            <a:avLst/>
          </a:prstGeom>
        </p:spPr>
      </p:pic>
      <p:pic>
        <p:nvPicPr>
          <p:cNvPr id="9" name="Picture 8" descr="A green line graph with red dots&#10;&#10;Description automatically generated">
            <a:extLst>
              <a:ext uri="{FF2B5EF4-FFF2-40B4-BE49-F238E27FC236}">
                <a16:creationId xmlns:a16="http://schemas.microsoft.com/office/drawing/2014/main" id="{36B616F9-4094-B1BB-CC6F-EE8CD6724C83}"/>
              </a:ext>
            </a:extLst>
          </p:cNvPr>
          <p:cNvPicPr>
            <a:picLocks noChangeAspect="1"/>
          </p:cNvPicPr>
          <p:nvPr/>
        </p:nvPicPr>
        <p:blipFill>
          <a:blip r:embed="rId7"/>
          <a:stretch>
            <a:fillRect/>
          </a:stretch>
        </p:blipFill>
        <p:spPr>
          <a:xfrm>
            <a:off x="6848332" y="657346"/>
            <a:ext cx="4732940" cy="2461129"/>
          </a:xfrm>
          <a:prstGeom prst="rect">
            <a:avLst/>
          </a:prstGeom>
        </p:spPr>
      </p:pic>
      <p:pic>
        <p:nvPicPr>
          <p:cNvPr id="19" name="Audio 18">
            <a:extLst>
              <a:ext uri="{FF2B5EF4-FFF2-40B4-BE49-F238E27FC236}">
                <a16:creationId xmlns:a16="http://schemas.microsoft.com/office/drawing/2014/main" id="{60502DE1-3B05-B72E-5D3D-1CF23326C8F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64266537"/>
      </p:ext>
    </p:extLst>
  </p:cSld>
  <p:clrMapOvr>
    <a:masterClrMapping/>
  </p:clrMapOvr>
  <mc:AlternateContent xmlns:mc="http://schemas.openxmlformats.org/markup-compatibility/2006" xmlns:p14="http://schemas.microsoft.com/office/powerpoint/2010/main">
    <mc:Choice Requires="p14">
      <p:transition spd="slow" p14:dur="2000" advTm="24462"/>
    </mc:Choice>
    <mc:Fallback xmlns="">
      <p:transition spd="slow" advTm="244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TotalTime>
  <Words>469</Words>
  <Application>Microsoft Macintosh PowerPoint</Application>
  <PresentationFormat>Widescreen</PresentationFormat>
  <Paragraphs>36</Paragraphs>
  <Slides>14</Slides>
  <Notes>0</Notes>
  <HiddenSlides>0</HiddenSlides>
  <MMClips>14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Calibri Light</vt:lpstr>
      <vt:lpstr>SymbolMT</vt:lpstr>
      <vt:lpstr>TimesNewRomanPS</vt:lpstr>
      <vt:lpstr>TimesNewRomanPSMT</vt:lpstr>
      <vt:lpstr>Office Theme</vt:lpstr>
      <vt:lpstr>Predicting the Number of Ozone Exceedance Days for National Parks with Monitoring Sites </vt:lpstr>
      <vt:lpstr>What is an ozone exceedance day?</vt:lpstr>
      <vt:lpstr>Research Questions</vt:lpstr>
      <vt:lpstr>Data</vt:lpstr>
      <vt:lpstr>Methods</vt:lpstr>
      <vt:lpstr>Analysis</vt:lpstr>
      <vt:lpstr>PowerPoint Presentation</vt:lpstr>
      <vt:lpstr>PowerPoint Presentation</vt:lpstr>
      <vt:lpstr>PowerPoint Presentation</vt:lpstr>
      <vt:lpstr>PowerPoint Presentation</vt:lpstr>
      <vt:lpstr>PowerPoint Presentation</vt:lpstr>
      <vt:lpstr>PowerPoint Presentation</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the Number of Ozone Exceedance Days for National Parks with Monitoring Sites </dc:title>
  <dc:creator>GTatreau</dc:creator>
  <cp:lastModifiedBy>GTatreau</cp:lastModifiedBy>
  <cp:revision>6</cp:revision>
  <dcterms:created xsi:type="dcterms:W3CDTF">2024-01-06T20:29:08Z</dcterms:created>
  <dcterms:modified xsi:type="dcterms:W3CDTF">2025-01-15T20:49:02Z</dcterms:modified>
</cp:coreProperties>
</file>